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29"/>
  </p:notesMasterIdLst>
  <p:sldIdLst>
    <p:sldId id="272" r:id="rId2"/>
    <p:sldId id="273" r:id="rId3"/>
    <p:sldId id="274" r:id="rId4"/>
    <p:sldId id="268" r:id="rId5"/>
    <p:sldId id="269" r:id="rId6"/>
    <p:sldId id="270" r:id="rId7"/>
    <p:sldId id="271" r:id="rId8"/>
    <p:sldId id="275" r:id="rId9"/>
    <p:sldId id="276" r:id="rId10"/>
    <p:sldId id="277" r:id="rId11"/>
    <p:sldId id="278" r:id="rId12"/>
    <p:sldId id="279" r:id="rId13"/>
    <p:sldId id="280" r:id="rId14"/>
    <p:sldId id="262" r:id="rId15"/>
    <p:sldId id="261" r:id="rId16"/>
    <p:sldId id="263" r:id="rId17"/>
    <p:sldId id="264" r:id="rId18"/>
    <p:sldId id="265" r:id="rId19"/>
    <p:sldId id="266" r:id="rId20"/>
    <p:sldId id="281" r:id="rId21"/>
    <p:sldId id="282" r:id="rId22"/>
    <p:sldId id="283" r:id="rId23"/>
    <p:sldId id="284" r:id="rId24"/>
    <p:sldId id="285" r:id="rId25"/>
    <p:sldId id="286" r:id="rId26"/>
    <p:sldId id="287" r:id="rId27"/>
    <p:sldId id="267"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DA2E09-564F-9247-BF6B-1D3F5DF60417}"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9748495E-D076-CE4F-A087-445B52B33FCA}">
      <dgm:prSet phldrT="[Text]"/>
      <dgm:spPr/>
      <dgm:t>
        <a:bodyPr/>
        <a:lstStyle/>
        <a:p>
          <a:r>
            <a:rPr lang="en-US" dirty="0" smtClean="0"/>
            <a:t>Up Right      Upstage Centre         Up Left</a:t>
          </a:r>
          <a:endParaRPr lang="en-US" dirty="0"/>
        </a:p>
      </dgm:t>
    </dgm:pt>
    <dgm:pt modelId="{0F5A88F2-FBD3-8B4D-B220-330B0D1C9B9B}" type="parTrans" cxnId="{49813E08-9CD3-8541-BA82-C858CEE56E7A}">
      <dgm:prSet/>
      <dgm:spPr/>
      <dgm:t>
        <a:bodyPr/>
        <a:lstStyle/>
        <a:p>
          <a:endParaRPr lang="en-US"/>
        </a:p>
      </dgm:t>
    </dgm:pt>
    <dgm:pt modelId="{A4703F55-F05A-5D45-BAA8-BBC13A7EAAF8}" type="sibTrans" cxnId="{49813E08-9CD3-8541-BA82-C858CEE56E7A}">
      <dgm:prSet/>
      <dgm:spPr/>
      <dgm:t>
        <a:bodyPr/>
        <a:lstStyle/>
        <a:p>
          <a:endParaRPr lang="en-US"/>
        </a:p>
      </dgm:t>
    </dgm:pt>
    <dgm:pt modelId="{2532E5FC-6E02-B846-9747-F2EC869E314D}">
      <dgm:prSet phldrT="[Text]" custT="1"/>
      <dgm:spPr/>
      <dgm:t>
        <a:bodyPr/>
        <a:lstStyle/>
        <a:p>
          <a:r>
            <a:rPr lang="en-US" sz="2800" dirty="0" smtClean="0"/>
            <a:t>DR                              Downstage Centre                         DL</a:t>
          </a:r>
          <a:endParaRPr lang="en-US" sz="2800" dirty="0"/>
        </a:p>
      </dgm:t>
    </dgm:pt>
    <dgm:pt modelId="{355B71B4-5889-E84A-80E5-B9D3C3093EBA}" type="parTrans" cxnId="{758112F7-F719-2F4F-8DD3-0A140D78135E}">
      <dgm:prSet/>
      <dgm:spPr/>
      <dgm:t>
        <a:bodyPr/>
        <a:lstStyle/>
        <a:p>
          <a:endParaRPr lang="en-US"/>
        </a:p>
      </dgm:t>
    </dgm:pt>
    <dgm:pt modelId="{C1145C73-8773-2A4E-8B92-C3B8CECC90D8}" type="sibTrans" cxnId="{758112F7-F719-2F4F-8DD3-0A140D78135E}">
      <dgm:prSet/>
      <dgm:spPr/>
      <dgm:t>
        <a:bodyPr/>
        <a:lstStyle/>
        <a:p>
          <a:endParaRPr lang="en-US"/>
        </a:p>
      </dgm:t>
    </dgm:pt>
    <dgm:pt modelId="{E3E469B0-CDFB-704D-A39B-70C4EE12AD0C}">
      <dgm:prSet phldrT="[Text]" custT="1"/>
      <dgm:spPr/>
      <dgm:t>
        <a:bodyPr/>
        <a:lstStyle/>
        <a:p>
          <a:r>
            <a:rPr lang="en-US" sz="2800" dirty="0" smtClean="0"/>
            <a:t>CR                                Centre Stage                                   CL</a:t>
          </a:r>
          <a:endParaRPr lang="en-US" sz="2800" dirty="0"/>
        </a:p>
      </dgm:t>
    </dgm:pt>
    <dgm:pt modelId="{CBA29141-D9A5-7B43-B103-051038DA631C}" type="parTrans" cxnId="{C11C1569-D29D-5A46-B91E-BA2FBA59936E}">
      <dgm:prSet/>
      <dgm:spPr/>
      <dgm:t>
        <a:bodyPr/>
        <a:lstStyle/>
        <a:p>
          <a:endParaRPr lang="en-US"/>
        </a:p>
      </dgm:t>
    </dgm:pt>
    <dgm:pt modelId="{8D079C41-CAA7-F542-AE89-EA00B35A0F1F}" type="sibTrans" cxnId="{C11C1569-D29D-5A46-B91E-BA2FBA59936E}">
      <dgm:prSet/>
      <dgm:spPr/>
      <dgm:t>
        <a:bodyPr/>
        <a:lstStyle/>
        <a:p>
          <a:endParaRPr lang="en-US"/>
        </a:p>
      </dgm:t>
    </dgm:pt>
    <dgm:pt modelId="{BCB8A421-524F-9A4A-922F-D778C7C39456}" type="pres">
      <dgm:prSet presAssocID="{FADA2E09-564F-9247-BF6B-1D3F5DF60417}" presName="Name0" presStyleCnt="0">
        <dgm:presLayoutVars>
          <dgm:chPref val="1"/>
          <dgm:dir/>
          <dgm:animOne val="branch"/>
          <dgm:animLvl val="lvl"/>
          <dgm:resizeHandles/>
        </dgm:presLayoutVars>
      </dgm:prSet>
      <dgm:spPr/>
      <dgm:t>
        <a:bodyPr/>
        <a:lstStyle/>
        <a:p>
          <a:endParaRPr lang="en-CA"/>
        </a:p>
      </dgm:t>
    </dgm:pt>
    <dgm:pt modelId="{B8AA9AD2-1D48-A64A-A505-638D434B7319}" type="pres">
      <dgm:prSet presAssocID="{9748495E-D076-CE4F-A087-445B52B33FCA}" presName="vertOne" presStyleCnt="0"/>
      <dgm:spPr/>
    </dgm:pt>
    <dgm:pt modelId="{67CC314B-E8E9-8C49-97DF-9CBF5F032EB9}" type="pres">
      <dgm:prSet presAssocID="{9748495E-D076-CE4F-A087-445B52B33FCA}" presName="txOne" presStyleLbl="node0" presStyleIdx="0" presStyleCnt="1">
        <dgm:presLayoutVars>
          <dgm:chPref val="3"/>
        </dgm:presLayoutVars>
      </dgm:prSet>
      <dgm:spPr/>
      <dgm:t>
        <a:bodyPr/>
        <a:lstStyle/>
        <a:p>
          <a:endParaRPr lang="en-CA"/>
        </a:p>
      </dgm:t>
    </dgm:pt>
    <dgm:pt modelId="{587D97A8-990B-7543-8FFC-BDFBFED3A7E0}" type="pres">
      <dgm:prSet presAssocID="{9748495E-D076-CE4F-A087-445B52B33FCA}" presName="parTransOne" presStyleCnt="0"/>
      <dgm:spPr/>
    </dgm:pt>
    <dgm:pt modelId="{F0ADF378-86BB-9541-8422-4CE70809E8B1}" type="pres">
      <dgm:prSet presAssocID="{9748495E-D076-CE4F-A087-445B52B33FCA}" presName="horzOne" presStyleCnt="0"/>
      <dgm:spPr/>
    </dgm:pt>
    <dgm:pt modelId="{9C6F0CC5-CEA0-704B-8BB7-38F2C18E33B1}" type="pres">
      <dgm:prSet presAssocID="{2532E5FC-6E02-B846-9747-F2EC869E314D}" presName="vertTwo" presStyleCnt="0"/>
      <dgm:spPr/>
    </dgm:pt>
    <dgm:pt modelId="{5B755CD9-1162-D84F-B9F4-38DD14F1A020}" type="pres">
      <dgm:prSet presAssocID="{2532E5FC-6E02-B846-9747-F2EC869E314D}" presName="txTwo" presStyleLbl="node2" presStyleIdx="0" presStyleCnt="1" custScaleX="100132" custLinFactY="138508" custLinFactNeighborX="15627" custLinFactNeighborY="200000">
        <dgm:presLayoutVars>
          <dgm:chPref val="3"/>
        </dgm:presLayoutVars>
      </dgm:prSet>
      <dgm:spPr/>
      <dgm:t>
        <a:bodyPr/>
        <a:lstStyle/>
        <a:p>
          <a:endParaRPr lang="en-US"/>
        </a:p>
      </dgm:t>
    </dgm:pt>
    <dgm:pt modelId="{588DE8E4-596A-754E-BE02-C08945A5275B}" type="pres">
      <dgm:prSet presAssocID="{2532E5FC-6E02-B846-9747-F2EC869E314D}" presName="parTransTwo" presStyleCnt="0"/>
      <dgm:spPr/>
    </dgm:pt>
    <dgm:pt modelId="{C22EC98B-8A06-A94A-9009-50D31E6F6D6D}" type="pres">
      <dgm:prSet presAssocID="{2532E5FC-6E02-B846-9747-F2EC869E314D}" presName="horzTwo" presStyleCnt="0"/>
      <dgm:spPr/>
    </dgm:pt>
    <dgm:pt modelId="{7AC1706F-FA9E-0549-A1DA-C738E0C72AFA}" type="pres">
      <dgm:prSet presAssocID="{E3E469B0-CDFB-704D-A39B-70C4EE12AD0C}" presName="vertThree" presStyleCnt="0"/>
      <dgm:spPr/>
    </dgm:pt>
    <dgm:pt modelId="{2BE399B9-1277-B348-AC9B-790347D099EE}" type="pres">
      <dgm:prSet presAssocID="{E3E469B0-CDFB-704D-A39B-70C4EE12AD0C}" presName="txThree" presStyleLbl="node3" presStyleIdx="0" presStyleCnt="1" custScaleX="859246" custScaleY="103278" custLinFactY="-11631" custLinFactNeighborX="2308" custLinFactNeighborY="-100000">
        <dgm:presLayoutVars>
          <dgm:chPref val="3"/>
        </dgm:presLayoutVars>
      </dgm:prSet>
      <dgm:spPr/>
      <dgm:t>
        <a:bodyPr/>
        <a:lstStyle/>
        <a:p>
          <a:endParaRPr lang="en-US"/>
        </a:p>
      </dgm:t>
    </dgm:pt>
    <dgm:pt modelId="{45B4ED88-20CD-7848-95A6-91405061638A}" type="pres">
      <dgm:prSet presAssocID="{E3E469B0-CDFB-704D-A39B-70C4EE12AD0C}" presName="horzThree" presStyleCnt="0"/>
      <dgm:spPr/>
    </dgm:pt>
  </dgm:ptLst>
  <dgm:cxnLst>
    <dgm:cxn modelId="{A639FC8A-2E84-A445-911C-2025767E2097}" type="presOf" srcId="{E3E469B0-CDFB-704D-A39B-70C4EE12AD0C}" destId="{2BE399B9-1277-B348-AC9B-790347D099EE}" srcOrd="0" destOrd="0" presId="urn:microsoft.com/office/officeart/2005/8/layout/hierarchy4"/>
    <dgm:cxn modelId="{83458657-C770-0B4A-938C-3D68E6A0A806}" type="presOf" srcId="{9748495E-D076-CE4F-A087-445B52B33FCA}" destId="{67CC314B-E8E9-8C49-97DF-9CBF5F032EB9}" srcOrd="0" destOrd="0" presId="urn:microsoft.com/office/officeart/2005/8/layout/hierarchy4"/>
    <dgm:cxn modelId="{1D6E55D0-D7D4-4644-B877-EBAC463D07EA}" type="presOf" srcId="{FADA2E09-564F-9247-BF6B-1D3F5DF60417}" destId="{BCB8A421-524F-9A4A-922F-D778C7C39456}" srcOrd="0" destOrd="0" presId="urn:microsoft.com/office/officeart/2005/8/layout/hierarchy4"/>
    <dgm:cxn modelId="{AFE244FA-9C47-1B40-B43B-12A6358641CC}" type="presOf" srcId="{2532E5FC-6E02-B846-9747-F2EC869E314D}" destId="{5B755CD9-1162-D84F-B9F4-38DD14F1A020}" srcOrd="0" destOrd="0" presId="urn:microsoft.com/office/officeart/2005/8/layout/hierarchy4"/>
    <dgm:cxn modelId="{49813E08-9CD3-8541-BA82-C858CEE56E7A}" srcId="{FADA2E09-564F-9247-BF6B-1D3F5DF60417}" destId="{9748495E-D076-CE4F-A087-445B52B33FCA}" srcOrd="0" destOrd="0" parTransId="{0F5A88F2-FBD3-8B4D-B220-330B0D1C9B9B}" sibTransId="{A4703F55-F05A-5D45-BAA8-BBC13A7EAAF8}"/>
    <dgm:cxn modelId="{C11C1569-D29D-5A46-B91E-BA2FBA59936E}" srcId="{2532E5FC-6E02-B846-9747-F2EC869E314D}" destId="{E3E469B0-CDFB-704D-A39B-70C4EE12AD0C}" srcOrd="0" destOrd="0" parTransId="{CBA29141-D9A5-7B43-B103-051038DA631C}" sibTransId="{8D079C41-CAA7-F542-AE89-EA00B35A0F1F}"/>
    <dgm:cxn modelId="{758112F7-F719-2F4F-8DD3-0A140D78135E}" srcId="{9748495E-D076-CE4F-A087-445B52B33FCA}" destId="{2532E5FC-6E02-B846-9747-F2EC869E314D}" srcOrd="0" destOrd="0" parTransId="{355B71B4-5889-E84A-80E5-B9D3C3093EBA}" sibTransId="{C1145C73-8773-2A4E-8B92-C3B8CECC90D8}"/>
    <dgm:cxn modelId="{AAC2F7E3-2CE4-4643-BDA6-09E1AE608080}" type="presParOf" srcId="{BCB8A421-524F-9A4A-922F-D778C7C39456}" destId="{B8AA9AD2-1D48-A64A-A505-638D434B7319}" srcOrd="0" destOrd="0" presId="urn:microsoft.com/office/officeart/2005/8/layout/hierarchy4"/>
    <dgm:cxn modelId="{D6808690-31F2-034A-ABE1-911BA901222B}" type="presParOf" srcId="{B8AA9AD2-1D48-A64A-A505-638D434B7319}" destId="{67CC314B-E8E9-8C49-97DF-9CBF5F032EB9}" srcOrd="0" destOrd="0" presId="urn:microsoft.com/office/officeart/2005/8/layout/hierarchy4"/>
    <dgm:cxn modelId="{B91CB07C-2FE4-D14E-91B9-1BA42C972D8A}" type="presParOf" srcId="{B8AA9AD2-1D48-A64A-A505-638D434B7319}" destId="{587D97A8-990B-7543-8FFC-BDFBFED3A7E0}" srcOrd="1" destOrd="0" presId="urn:microsoft.com/office/officeart/2005/8/layout/hierarchy4"/>
    <dgm:cxn modelId="{101E37E1-C1DD-6D4A-A957-82DA4F0AE616}" type="presParOf" srcId="{B8AA9AD2-1D48-A64A-A505-638D434B7319}" destId="{F0ADF378-86BB-9541-8422-4CE70809E8B1}" srcOrd="2" destOrd="0" presId="urn:microsoft.com/office/officeart/2005/8/layout/hierarchy4"/>
    <dgm:cxn modelId="{C73F6D8A-35A0-9B47-A573-BF5EAD3C5012}" type="presParOf" srcId="{F0ADF378-86BB-9541-8422-4CE70809E8B1}" destId="{9C6F0CC5-CEA0-704B-8BB7-38F2C18E33B1}" srcOrd="0" destOrd="0" presId="urn:microsoft.com/office/officeart/2005/8/layout/hierarchy4"/>
    <dgm:cxn modelId="{D4C74785-5195-EE4D-98AB-7F84ECFA424C}" type="presParOf" srcId="{9C6F0CC5-CEA0-704B-8BB7-38F2C18E33B1}" destId="{5B755CD9-1162-D84F-B9F4-38DD14F1A020}" srcOrd="0" destOrd="0" presId="urn:microsoft.com/office/officeart/2005/8/layout/hierarchy4"/>
    <dgm:cxn modelId="{5BB6F627-33BD-7745-8922-8F3CEE4D24E6}" type="presParOf" srcId="{9C6F0CC5-CEA0-704B-8BB7-38F2C18E33B1}" destId="{588DE8E4-596A-754E-BE02-C08945A5275B}" srcOrd="1" destOrd="0" presId="urn:microsoft.com/office/officeart/2005/8/layout/hierarchy4"/>
    <dgm:cxn modelId="{D8FD9FC9-F774-4049-8B9A-E13D345AB828}" type="presParOf" srcId="{9C6F0CC5-CEA0-704B-8BB7-38F2C18E33B1}" destId="{C22EC98B-8A06-A94A-9009-50D31E6F6D6D}" srcOrd="2" destOrd="0" presId="urn:microsoft.com/office/officeart/2005/8/layout/hierarchy4"/>
    <dgm:cxn modelId="{720B2C76-A785-3F4B-95C7-20A60F05F4F0}" type="presParOf" srcId="{C22EC98B-8A06-A94A-9009-50D31E6F6D6D}" destId="{7AC1706F-FA9E-0549-A1DA-C738E0C72AFA}" srcOrd="0" destOrd="0" presId="urn:microsoft.com/office/officeart/2005/8/layout/hierarchy4"/>
    <dgm:cxn modelId="{1B96B5D2-FA8D-CB42-AAB7-F35A347BB3CD}" type="presParOf" srcId="{7AC1706F-FA9E-0549-A1DA-C738E0C72AFA}" destId="{2BE399B9-1277-B348-AC9B-790347D099EE}" srcOrd="0" destOrd="0" presId="urn:microsoft.com/office/officeart/2005/8/layout/hierarchy4"/>
    <dgm:cxn modelId="{9CF2FCA7-610B-724F-8CEA-30FE884D0CAC}" type="presParOf" srcId="{7AC1706F-FA9E-0549-A1DA-C738E0C72AFA}" destId="{45B4ED88-20CD-7848-95A6-91405061638A}" srcOrd="1" destOrd="0" presId="urn:microsoft.com/office/officeart/2005/8/layout/hierarchy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01DE37-2FFE-CD4E-81FC-0E4527CC0C45}"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56D5D4A9-8F56-AC44-8EFF-7EA3BAA943B0}">
      <dgm:prSet phldrT="[Text]" custT="1"/>
      <dgm:spPr/>
      <dgm:t>
        <a:bodyPr/>
        <a:lstStyle/>
        <a:p>
          <a:r>
            <a:rPr lang="en-US" sz="2000" dirty="0" smtClean="0"/>
            <a:t>CAST	THE PARTICPANTS  IN THE PLAY THAT 	TAKE ON THE  ROLE OF THE 	CHARACTERS.</a:t>
          </a:r>
          <a:endParaRPr lang="en-US" sz="2000" dirty="0"/>
        </a:p>
      </dgm:t>
    </dgm:pt>
    <dgm:pt modelId="{012E92A6-D810-3241-843B-A489EA5541B0}" type="parTrans" cxnId="{AADD72E6-C1CC-1345-99BC-D6BB811C66F1}">
      <dgm:prSet/>
      <dgm:spPr/>
      <dgm:t>
        <a:bodyPr/>
        <a:lstStyle/>
        <a:p>
          <a:endParaRPr lang="en-US"/>
        </a:p>
      </dgm:t>
    </dgm:pt>
    <dgm:pt modelId="{0DCDD397-0583-5948-BE36-D0FFB24405DF}" type="sibTrans" cxnId="{AADD72E6-C1CC-1345-99BC-D6BB811C66F1}">
      <dgm:prSet/>
      <dgm:spPr/>
      <dgm:t>
        <a:bodyPr/>
        <a:lstStyle/>
        <a:p>
          <a:endParaRPr lang="en-US"/>
        </a:p>
      </dgm:t>
    </dgm:pt>
    <dgm:pt modelId="{F8652EEB-493A-3D41-A142-0A75210320A8}">
      <dgm:prSet phldrT="[Text]" custT="1"/>
      <dgm:spPr/>
      <dgm:t>
        <a:bodyPr/>
        <a:lstStyle/>
        <a:p>
          <a:r>
            <a:rPr lang="en-US" sz="2000" dirty="0" smtClean="0"/>
            <a:t>ACTING AREAS	THE PLACES ONSTAGE WHERE 		THE ACTORS ARE SEEN BY THE 		AUDIENCE.</a:t>
          </a:r>
          <a:endParaRPr lang="en-US" sz="2000" dirty="0"/>
        </a:p>
      </dgm:t>
    </dgm:pt>
    <dgm:pt modelId="{7224674B-8648-C640-B26D-46B20D6DAD18}" type="parTrans" cxnId="{92742A66-09EE-2641-8A17-9A6279F1818C}">
      <dgm:prSet/>
      <dgm:spPr/>
      <dgm:t>
        <a:bodyPr/>
        <a:lstStyle/>
        <a:p>
          <a:endParaRPr lang="en-US"/>
        </a:p>
      </dgm:t>
    </dgm:pt>
    <dgm:pt modelId="{35C0FA69-7EED-B646-90F5-B6948141DD4E}" type="sibTrans" cxnId="{92742A66-09EE-2641-8A17-9A6279F1818C}">
      <dgm:prSet/>
      <dgm:spPr/>
      <dgm:t>
        <a:bodyPr/>
        <a:lstStyle/>
        <a:p>
          <a:endParaRPr lang="en-US"/>
        </a:p>
      </dgm:t>
    </dgm:pt>
    <dgm:pt modelId="{09E5CB85-23AB-F248-BC07-98EA527821A0}">
      <dgm:prSet phldrT="[Text]" custT="1"/>
      <dgm:spPr/>
      <dgm:t>
        <a:bodyPr/>
        <a:lstStyle/>
        <a:p>
          <a:r>
            <a:rPr lang="en-US" sz="2000" dirty="0" smtClean="0"/>
            <a:t>BACKSTAGE	OFFSTAGE AREAS WHERE THE 		AUDIENCE CANNOT SEE YOU.</a:t>
          </a:r>
          <a:endParaRPr lang="en-US" sz="1200" dirty="0"/>
        </a:p>
      </dgm:t>
    </dgm:pt>
    <dgm:pt modelId="{830ECD2F-7A99-E446-B943-F103DF096F7B}" type="parTrans" cxnId="{0DA545C7-05CD-504E-B6C0-8063B632B165}">
      <dgm:prSet/>
      <dgm:spPr/>
      <dgm:t>
        <a:bodyPr/>
        <a:lstStyle/>
        <a:p>
          <a:endParaRPr lang="en-US"/>
        </a:p>
      </dgm:t>
    </dgm:pt>
    <dgm:pt modelId="{5519B992-C6E2-D34E-BF4A-7E709B36ABE6}" type="sibTrans" cxnId="{0DA545C7-05CD-504E-B6C0-8063B632B165}">
      <dgm:prSet/>
      <dgm:spPr/>
      <dgm:t>
        <a:bodyPr/>
        <a:lstStyle/>
        <a:p>
          <a:endParaRPr lang="en-US"/>
        </a:p>
      </dgm:t>
    </dgm:pt>
    <dgm:pt modelId="{E465E647-35DA-F243-B64B-BA5EB8DFF8C4}" type="pres">
      <dgm:prSet presAssocID="{C301DE37-2FFE-CD4E-81FC-0E4527CC0C45}" presName="linear" presStyleCnt="0">
        <dgm:presLayoutVars>
          <dgm:dir/>
          <dgm:animLvl val="lvl"/>
          <dgm:resizeHandles val="exact"/>
        </dgm:presLayoutVars>
      </dgm:prSet>
      <dgm:spPr/>
      <dgm:t>
        <a:bodyPr/>
        <a:lstStyle/>
        <a:p>
          <a:endParaRPr lang="en-CA"/>
        </a:p>
      </dgm:t>
    </dgm:pt>
    <dgm:pt modelId="{2730BF2C-B1F8-714F-A6D6-F08CB5320523}" type="pres">
      <dgm:prSet presAssocID="{56D5D4A9-8F56-AC44-8EFF-7EA3BAA943B0}" presName="parentLin" presStyleCnt="0"/>
      <dgm:spPr/>
    </dgm:pt>
    <dgm:pt modelId="{AB271381-F21C-644C-8D80-2B618D072E2D}" type="pres">
      <dgm:prSet presAssocID="{56D5D4A9-8F56-AC44-8EFF-7EA3BAA943B0}" presName="parentLeftMargin" presStyleLbl="node1" presStyleIdx="0" presStyleCnt="3"/>
      <dgm:spPr/>
      <dgm:t>
        <a:bodyPr/>
        <a:lstStyle/>
        <a:p>
          <a:endParaRPr lang="en-CA"/>
        </a:p>
      </dgm:t>
    </dgm:pt>
    <dgm:pt modelId="{A78248CB-02CE-3548-A375-1B250B036FBC}" type="pres">
      <dgm:prSet presAssocID="{56D5D4A9-8F56-AC44-8EFF-7EA3BAA943B0}" presName="parentText" presStyleLbl="node1" presStyleIdx="0" presStyleCnt="3" custScaleY="313768">
        <dgm:presLayoutVars>
          <dgm:chMax val="0"/>
          <dgm:bulletEnabled val="1"/>
        </dgm:presLayoutVars>
      </dgm:prSet>
      <dgm:spPr/>
      <dgm:t>
        <a:bodyPr/>
        <a:lstStyle/>
        <a:p>
          <a:endParaRPr lang="en-US"/>
        </a:p>
      </dgm:t>
    </dgm:pt>
    <dgm:pt modelId="{84DE40BD-9C48-0149-BFFB-2BA093C0BAB8}" type="pres">
      <dgm:prSet presAssocID="{56D5D4A9-8F56-AC44-8EFF-7EA3BAA943B0}" presName="negativeSpace" presStyleCnt="0"/>
      <dgm:spPr/>
    </dgm:pt>
    <dgm:pt modelId="{631372A1-54AF-9448-BFE7-9596618EA577}" type="pres">
      <dgm:prSet presAssocID="{56D5D4A9-8F56-AC44-8EFF-7EA3BAA943B0}" presName="childText" presStyleLbl="conFgAcc1" presStyleIdx="0" presStyleCnt="3">
        <dgm:presLayoutVars>
          <dgm:bulletEnabled val="1"/>
        </dgm:presLayoutVars>
      </dgm:prSet>
      <dgm:spPr/>
    </dgm:pt>
    <dgm:pt modelId="{0430432D-18A6-7948-9C57-83487852D405}" type="pres">
      <dgm:prSet presAssocID="{0DCDD397-0583-5948-BE36-D0FFB24405DF}" presName="spaceBetweenRectangles" presStyleCnt="0"/>
      <dgm:spPr/>
    </dgm:pt>
    <dgm:pt modelId="{0E90D894-44E1-7E43-ACD7-885E2E52E8A7}" type="pres">
      <dgm:prSet presAssocID="{F8652EEB-493A-3D41-A142-0A75210320A8}" presName="parentLin" presStyleCnt="0"/>
      <dgm:spPr/>
    </dgm:pt>
    <dgm:pt modelId="{D1C10363-FDCB-B847-BD5C-0282ECA80519}" type="pres">
      <dgm:prSet presAssocID="{F8652EEB-493A-3D41-A142-0A75210320A8}" presName="parentLeftMargin" presStyleLbl="node1" presStyleIdx="0" presStyleCnt="3"/>
      <dgm:spPr/>
      <dgm:t>
        <a:bodyPr/>
        <a:lstStyle/>
        <a:p>
          <a:endParaRPr lang="en-CA"/>
        </a:p>
      </dgm:t>
    </dgm:pt>
    <dgm:pt modelId="{117D4DD4-E553-3942-A65F-4E05C3E92A6B}" type="pres">
      <dgm:prSet presAssocID="{F8652EEB-493A-3D41-A142-0A75210320A8}" presName="parentText" presStyleLbl="node1" presStyleIdx="1" presStyleCnt="3" custScaleY="242925">
        <dgm:presLayoutVars>
          <dgm:chMax val="0"/>
          <dgm:bulletEnabled val="1"/>
        </dgm:presLayoutVars>
      </dgm:prSet>
      <dgm:spPr/>
      <dgm:t>
        <a:bodyPr/>
        <a:lstStyle/>
        <a:p>
          <a:endParaRPr lang="en-US"/>
        </a:p>
      </dgm:t>
    </dgm:pt>
    <dgm:pt modelId="{86C1A05E-914F-FD41-90B3-6980A149306B}" type="pres">
      <dgm:prSet presAssocID="{F8652EEB-493A-3D41-A142-0A75210320A8}" presName="negativeSpace" presStyleCnt="0"/>
      <dgm:spPr/>
    </dgm:pt>
    <dgm:pt modelId="{DE266572-96C6-0046-804C-30647CF97B6C}" type="pres">
      <dgm:prSet presAssocID="{F8652EEB-493A-3D41-A142-0A75210320A8}" presName="childText" presStyleLbl="conFgAcc1" presStyleIdx="1" presStyleCnt="3">
        <dgm:presLayoutVars>
          <dgm:bulletEnabled val="1"/>
        </dgm:presLayoutVars>
      </dgm:prSet>
      <dgm:spPr/>
    </dgm:pt>
    <dgm:pt modelId="{DF232E02-B9CB-0248-AEA2-38564AB2D088}" type="pres">
      <dgm:prSet presAssocID="{35C0FA69-7EED-B646-90F5-B6948141DD4E}" presName="spaceBetweenRectangles" presStyleCnt="0"/>
      <dgm:spPr/>
    </dgm:pt>
    <dgm:pt modelId="{FBF223AE-3E37-3144-B3B3-FF7273346AE0}" type="pres">
      <dgm:prSet presAssocID="{09E5CB85-23AB-F248-BC07-98EA527821A0}" presName="parentLin" presStyleCnt="0"/>
      <dgm:spPr/>
    </dgm:pt>
    <dgm:pt modelId="{AED37215-B00D-684A-A985-8C6CC1A48412}" type="pres">
      <dgm:prSet presAssocID="{09E5CB85-23AB-F248-BC07-98EA527821A0}" presName="parentLeftMargin" presStyleLbl="node1" presStyleIdx="1" presStyleCnt="3"/>
      <dgm:spPr/>
      <dgm:t>
        <a:bodyPr/>
        <a:lstStyle/>
        <a:p>
          <a:endParaRPr lang="en-CA"/>
        </a:p>
      </dgm:t>
    </dgm:pt>
    <dgm:pt modelId="{C1CDBB2F-4B38-A14A-BB5C-7F9521F02559}" type="pres">
      <dgm:prSet presAssocID="{09E5CB85-23AB-F248-BC07-98EA527821A0}" presName="parentText" presStyleLbl="node1" presStyleIdx="2" presStyleCnt="3" custScaleY="311110">
        <dgm:presLayoutVars>
          <dgm:chMax val="0"/>
          <dgm:bulletEnabled val="1"/>
        </dgm:presLayoutVars>
      </dgm:prSet>
      <dgm:spPr/>
      <dgm:t>
        <a:bodyPr/>
        <a:lstStyle/>
        <a:p>
          <a:endParaRPr lang="en-US"/>
        </a:p>
      </dgm:t>
    </dgm:pt>
    <dgm:pt modelId="{7E8D0C65-29DC-A441-ADC3-16EEBB3E96C9}" type="pres">
      <dgm:prSet presAssocID="{09E5CB85-23AB-F248-BC07-98EA527821A0}" presName="negativeSpace" presStyleCnt="0"/>
      <dgm:spPr/>
    </dgm:pt>
    <dgm:pt modelId="{058FD726-9FAF-224D-8790-F443BDB47E2F}" type="pres">
      <dgm:prSet presAssocID="{09E5CB85-23AB-F248-BC07-98EA527821A0}" presName="childText" presStyleLbl="conFgAcc1" presStyleIdx="2" presStyleCnt="3">
        <dgm:presLayoutVars>
          <dgm:bulletEnabled val="1"/>
        </dgm:presLayoutVars>
      </dgm:prSet>
      <dgm:spPr/>
    </dgm:pt>
  </dgm:ptLst>
  <dgm:cxnLst>
    <dgm:cxn modelId="{0DA545C7-05CD-504E-B6C0-8063B632B165}" srcId="{C301DE37-2FFE-CD4E-81FC-0E4527CC0C45}" destId="{09E5CB85-23AB-F248-BC07-98EA527821A0}" srcOrd="2" destOrd="0" parTransId="{830ECD2F-7A99-E446-B943-F103DF096F7B}" sibTransId="{5519B992-C6E2-D34E-BF4A-7E709B36ABE6}"/>
    <dgm:cxn modelId="{05ACF085-D455-D04F-9C1B-461D2D76582A}" type="presOf" srcId="{56D5D4A9-8F56-AC44-8EFF-7EA3BAA943B0}" destId="{A78248CB-02CE-3548-A375-1B250B036FBC}" srcOrd="1" destOrd="0" presId="urn:microsoft.com/office/officeart/2005/8/layout/list1"/>
    <dgm:cxn modelId="{5FB4B791-BE90-2249-917B-E69C85FB7090}" type="presOf" srcId="{F8652EEB-493A-3D41-A142-0A75210320A8}" destId="{117D4DD4-E553-3942-A65F-4E05C3E92A6B}" srcOrd="1" destOrd="0" presId="urn:microsoft.com/office/officeart/2005/8/layout/list1"/>
    <dgm:cxn modelId="{B4AB98F1-D0EB-F84D-877F-BDABC328574E}" type="presOf" srcId="{F8652EEB-493A-3D41-A142-0A75210320A8}" destId="{D1C10363-FDCB-B847-BD5C-0282ECA80519}" srcOrd="0" destOrd="0" presId="urn:microsoft.com/office/officeart/2005/8/layout/list1"/>
    <dgm:cxn modelId="{A20D493F-05A8-F144-8649-E5B50FB9295F}" type="presOf" srcId="{09E5CB85-23AB-F248-BC07-98EA527821A0}" destId="{AED37215-B00D-684A-A985-8C6CC1A48412}" srcOrd="0" destOrd="0" presId="urn:microsoft.com/office/officeart/2005/8/layout/list1"/>
    <dgm:cxn modelId="{4FCE95A3-5968-2C4C-ABE8-F7291274D714}" type="presOf" srcId="{56D5D4A9-8F56-AC44-8EFF-7EA3BAA943B0}" destId="{AB271381-F21C-644C-8D80-2B618D072E2D}" srcOrd="0" destOrd="0" presId="urn:microsoft.com/office/officeart/2005/8/layout/list1"/>
    <dgm:cxn modelId="{92742A66-09EE-2641-8A17-9A6279F1818C}" srcId="{C301DE37-2FFE-CD4E-81FC-0E4527CC0C45}" destId="{F8652EEB-493A-3D41-A142-0A75210320A8}" srcOrd="1" destOrd="0" parTransId="{7224674B-8648-C640-B26D-46B20D6DAD18}" sibTransId="{35C0FA69-7EED-B646-90F5-B6948141DD4E}"/>
    <dgm:cxn modelId="{4396296F-5D5E-9845-BA75-D0A248242361}" type="presOf" srcId="{09E5CB85-23AB-F248-BC07-98EA527821A0}" destId="{C1CDBB2F-4B38-A14A-BB5C-7F9521F02559}" srcOrd="1" destOrd="0" presId="urn:microsoft.com/office/officeart/2005/8/layout/list1"/>
    <dgm:cxn modelId="{AADD72E6-C1CC-1345-99BC-D6BB811C66F1}" srcId="{C301DE37-2FFE-CD4E-81FC-0E4527CC0C45}" destId="{56D5D4A9-8F56-AC44-8EFF-7EA3BAA943B0}" srcOrd="0" destOrd="0" parTransId="{012E92A6-D810-3241-843B-A489EA5541B0}" sibTransId="{0DCDD397-0583-5948-BE36-D0FFB24405DF}"/>
    <dgm:cxn modelId="{FB267855-3C9D-2345-8AA5-B6899D4AED1C}" type="presOf" srcId="{C301DE37-2FFE-CD4E-81FC-0E4527CC0C45}" destId="{E465E647-35DA-F243-B64B-BA5EB8DFF8C4}" srcOrd="0" destOrd="0" presId="urn:microsoft.com/office/officeart/2005/8/layout/list1"/>
    <dgm:cxn modelId="{FD4B4913-9449-B84A-AA9D-696189252973}" type="presParOf" srcId="{E465E647-35DA-F243-B64B-BA5EB8DFF8C4}" destId="{2730BF2C-B1F8-714F-A6D6-F08CB5320523}" srcOrd="0" destOrd="0" presId="urn:microsoft.com/office/officeart/2005/8/layout/list1"/>
    <dgm:cxn modelId="{D733792E-A983-D44E-8236-4D734B0FDAE4}" type="presParOf" srcId="{2730BF2C-B1F8-714F-A6D6-F08CB5320523}" destId="{AB271381-F21C-644C-8D80-2B618D072E2D}" srcOrd="0" destOrd="0" presId="urn:microsoft.com/office/officeart/2005/8/layout/list1"/>
    <dgm:cxn modelId="{95930C0B-3544-3242-88A1-9248687A4B28}" type="presParOf" srcId="{2730BF2C-B1F8-714F-A6D6-F08CB5320523}" destId="{A78248CB-02CE-3548-A375-1B250B036FBC}" srcOrd="1" destOrd="0" presId="urn:microsoft.com/office/officeart/2005/8/layout/list1"/>
    <dgm:cxn modelId="{30704555-7CA7-444A-98CC-F1163673DA61}" type="presParOf" srcId="{E465E647-35DA-F243-B64B-BA5EB8DFF8C4}" destId="{84DE40BD-9C48-0149-BFFB-2BA093C0BAB8}" srcOrd="1" destOrd="0" presId="urn:microsoft.com/office/officeart/2005/8/layout/list1"/>
    <dgm:cxn modelId="{7D73E609-3DA7-B541-9247-04A6AA26A562}" type="presParOf" srcId="{E465E647-35DA-F243-B64B-BA5EB8DFF8C4}" destId="{631372A1-54AF-9448-BFE7-9596618EA577}" srcOrd="2" destOrd="0" presId="urn:microsoft.com/office/officeart/2005/8/layout/list1"/>
    <dgm:cxn modelId="{66D9C2F2-07D6-1147-9EB6-427B9A9FFBC0}" type="presParOf" srcId="{E465E647-35DA-F243-B64B-BA5EB8DFF8C4}" destId="{0430432D-18A6-7948-9C57-83487852D405}" srcOrd="3" destOrd="0" presId="urn:microsoft.com/office/officeart/2005/8/layout/list1"/>
    <dgm:cxn modelId="{5A52719A-EDCA-634D-AF49-29674CBDAD33}" type="presParOf" srcId="{E465E647-35DA-F243-B64B-BA5EB8DFF8C4}" destId="{0E90D894-44E1-7E43-ACD7-885E2E52E8A7}" srcOrd="4" destOrd="0" presId="urn:microsoft.com/office/officeart/2005/8/layout/list1"/>
    <dgm:cxn modelId="{88A468D8-84E1-6545-9C6D-E96022289438}" type="presParOf" srcId="{0E90D894-44E1-7E43-ACD7-885E2E52E8A7}" destId="{D1C10363-FDCB-B847-BD5C-0282ECA80519}" srcOrd="0" destOrd="0" presId="urn:microsoft.com/office/officeart/2005/8/layout/list1"/>
    <dgm:cxn modelId="{2D68F5D0-8DE1-A14A-B0AE-14AEDA843423}" type="presParOf" srcId="{0E90D894-44E1-7E43-ACD7-885E2E52E8A7}" destId="{117D4DD4-E553-3942-A65F-4E05C3E92A6B}" srcOrd="1" destOrd="0" presId="urn:microsoft.com/office/officeart/2005/8/layout/list1"/>
    <dgm:cxn modelId="{88789DD4-0C0E-E141-B6D7-BEE0BA214F08}" type="presParOf" srcId="{E465E647-35DA-F243-B64B-BA5EB8DFF8C4}" destId="{86C1A05E-914F-FD41-90B3-6980A149306B}" srcOrd="5" destOrd="0" presId="urn:microsoft.com/office/officeart/2005/8/layout/list1"/>
    <dgm:cxn modelId="{2674F733-FA75-B54E-91E1-9A9F98B2B6B0}" type="presParOf" srcId="{E465E647-35DA-F243-B64B-BA5EB8DFF8C4}" destId="{DE266572-96C6-0046-804C-30647CF97B6C}" srcOrd="6" destOrd="0" presId="urn:microsoft.com/office/officeart/2005/8/layout/list1"/>
    <dgm:cxn modelId="{5707C53C-DA0D-2349-91FD-02D25E5071A9}" type="presParOf" srcId="{E465E647-35DA-F243-B64B-BA5EB8DFF8C4}" destId="{DF232E02-B9CB-0248-AEA2-38564AB2D088}" srcOrd="7" destOrd="0" presId="urn:microsoft.com/office/officeart/2005/8/layout/list1"/>
    <dgm:cxn modelId="{87689F1B-4B63-4F4C-B2E8-7E0B851482D9}" type="presParOf" srcId="{E465E647-35DA-F243-B64B-BA5EB8DFF8C4}" destId="{FBF223AE-3E37-3144-B3B3-FF7273346AE0}" srcOrd="8" destOrd="0" presId="urn:microsoft.com/office/officeart/2005/8/layout/list1"/>
    <dgm:cxn modelId="{D2D92B63-6CE4-8C46-BDC3-C627131BD87E}" type="presParOf" srcId="{FBF223AE-3E37-3144-B3B3-FF7273346AE0}" destId="{AED37215-B00D-684A-A985-8C6CC1A48412}" srcOrd="0" destOrd="0" presId="urn:microsoft.com/office/officeart/2005/8/layout/list1"/>
    <dgm:cxn modelId="{8B77F9B3-04A8-DE45-ACB8-091814215F8B}" type="presParOf" srcId="{FBF223AE-3E37-3144-B3B3-FF7273346AE0}" destId="{C1CDBB2F-4B38-A14A-BB5C-7F9521F02559}" srcOrd="1" destOrd="0" presId="urn:microsoft.com/office/officeart/2005/8/layout/list1"/>
    <dgm:cxn modelId="{9B4AD060-0546-EF4C-8A5F-CC0C0DAF58CF}" type="presParOf" srcId="{E465E647-35DA-F243-B64B-BA5EB8DFF8C4}" destId="{7E8D0C65-29DC-A441-ADC3-16EEBB3E96C9}" srcOrd="9" destOrd="0" presId="urn:microsoft.com/office/officeart/2005/8/layout/list1"/>
    <dgm:cxn modelId="{28BF0035-2C27-C943-9D12-9C7A833E174E}" type="presParOf" srcId="{E465E647-35DA-F243-B64B-BA5EB8DFF8C4}" destId="{058FD726-9FAF-224D-8790-F443BDB47E2F}" srcOrd="10"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01DE37-2FFE-CD4E-81FC-0E4527CC0C45}"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56D5D4A9-8F56-AC44-8EFF-7EA3BAA943B0}">
      <dgm:prSet phldrT="[Text]" custT="1"/>
      <dgm:spPr/>
      <dgm:t>
        <a:bodyPr/>
        <a:lstStyle/>
        <a:p>
          <a:r>
            <a:rPr lang="en-US" sz="2000" dirty="0" smtClean="0"/>
            <a:t>CURTAIN	THE BEGINNING OF THE PLAY.</a:t>
          </a:r>
          <a:endParaRPr lang="en-US" sz="2000" dirty="0"/>
        </a:p>
      </dgm:t>
    </dgm:pt>
    <dgm:pt modelId="{012E92A6-D810-3241-843B-A489EA5541B0}" type="parTrans" cxnId="{AADD72E6-C1CC-1345-99BC-D6BB811C66F1}">
      <dgm:prSet/>
      <dgm:spPr/>
      <dgm:t>
        <a:bodyPr/>
        <a:lstStyle/>
        <a:p>
          <a:endParaRPr lang="en-US"/>
        </a:p>
      </dgm:t>
    </dgm:pt>
    <dgm:pt modelId="{0DCDD397-0583-5948-BE36-D0FFB24405DF}" type="sibTrans" cxnId="{AADD72E6-C1CC-1345-99BC-D6BB811C66F1}">
      <dgm:prSet/>
      <dgm:spPr/>
      <dgm:t>
        <a:bodyPr/>
        <a:lstStyle/>
        <a:p>
          <a:endParaRPr lang="en-US"/>
        </a:p>
      </dgm:t>
    </dgm:pt>
    <dgm:pt modelId="{F8652EEB-493A-3D41-A142-0A75210320A8}">
      <dgm:prSet phldrT="[Text]" custT="1"/>
      <dgm:spPr/>
      <dgm:t>
        <a:bodyPr/>
        <a:lstStyle/>
        <a:p>
          <a:r>
            <a:rPr lang="en-US" sz="2000" dirty="0" smtClean="0"/>
            <a:t>CURTAIN CALL	THE END OF THE PLAY WHEN 		THE AUDIENCE CAN APPLAUD.</a:t>
          </a:r>
          <a:endParaRPr lang="en-US" sz="2000" dirty="0"/>
        </a:p>
      </dgm:t>
    </dgm:pt>
    <dgm:pt modelId="{7224674B-8648-C640-B26D-46B20D6DAD18}" type="parTrans" cxnId="{92742A66-09EE-2641-8A17-9A6279F1818C}">
      <dgm:prSet/>
      <dgm:spPr/>
      <dgm:t>
        <a:bodyPr/>
        <a:lstStyle/>
        <a:p>
          <a:endParaRPr lang="en-US"/>
        </a:p>
      </dgm:t>
    </dgm:pt>
    <dgm:pt modelId="{35C0FA69-7EED-B646-90F5-B6948141DD4E}" type="sibTrans" cxnId="{92742A66-09EE-2641-8A17-9A6279F1818C}">
      <dgm:prSet/>
      <dgm:spPr/>
      <dgm:t>
        <a:bodyPr/>
        <a:lstStyle/>
        <a:p>
          <a:endParaRPr lang="en-US"/>
        </a:p>
      </dgm:t>
    </dgm:pt>
    <dgm:pt modelId="{09E5CB85-23AB-F248-BC07-98EA527821A0}">
      <dgm:prSet phldrT="[Text]" custT="1"/>
      <dgm:spPr/>
      <dgm:t>
        <a:bodyPr/>
        <a:lstStyle/>
        <a:p>
          <a:r>
            <a:rPr lang="en-US" sz="2000" dirty="0" smtClean="0"/>
            <a:t>NARRATOR	THE ROLE OF THE MAIN 			READER WHO LINKS THE PLOT 		AND INNER THOUGHTS OF 		THE CHARACTERS TOGETHER.</a:t>
          </a:r>
          <a:endParaRPr lang="en-US" sz="1200" dirty="0"/>
        </a:p>
      </dgm:t>
    </dgm:pt>
    <dgm:pt modelId="{830ECD2F-7A99-E446-B943-F103DF096F7B}" type="parTrans" cxnId="{0DA545C7-05CD-504E-B6C0-8063B632B165}">
      <dgm:prSet/>
      <dgm:spPr/>
      <dgm:t>
        <a:bodyPr/>
        <a:lstStyle/>
        <a:p>
          <a:endParaRPr lang="en-US"/>
        </a:p>
      </dgm:t>
    </dgm:pt>
    <dgm:pt modelId="{5519B992-C6E2-D34E-BF4A-7E709B36ABE6}" type="sibTrans" cxnId="{0DA545C7-05CD-504E-B6C0-8063B632B165}">
      <dgm:prSet/>
      <dgm:spPr/>
      <dgm:t>
        <a:bodyPr/>
        <a:lstStyle/>
        <a:p>
          <a:endParaRPr lang="en-US"/>
        </a:p>
      </dgm:t>
    </dgm:pt>
    <dgm:pt modelId="{E465E647-35DA-F243-B64B-BA5EB8DFF8C4}" type="pres">
      <dgm:prSet presAssocID="{C301DE37-2FFE-CD4E-81FC-0E4527CC0C45}" presName="linear" presStyleCnt="0">
        <dgm:presLayoutVars>
          <dgm:dir/>
          <dgm:animLvl val="lvl"/>
          <dgm:resizeHandles val="exact"/>
        </dgm:presLayoutVars>
      </dgm:prSet>
      <dgm:spPr/>
      <dgm:t>
        <a:bodyPr/>
        <a:lstStyle/>
        <a:p>
          <a:endParaRPr lang="en-CA"/>
        </a:p>
      </dgm:t>
    </dgm:pt>
    <dgm:pt modelId="{2730BF2C-B1F8-714F-A6D6-F08CB5320523}" type="pres">
      <dgm:prSet presAssocID="{56D5D4A9-8F56-AC44-8EFF-7EA3BAA943B0}" presName="parentLin" presStyleCnt="0"/>
      <dgm:spPr/>
    </dgm:pt>
    <dgm:pt modelId="{AB271381-F21C-644C-8D80-2B618D072E2D}" type="pres">
      <dgm:prSet presAssocID="{56D5D4A9-8F56-AC44-8EFF-7EA3BAA943B0}" presName="parentLeftMargin" presStyleLbl="node1" presStyleIdx="0" presStyleCnt="3"/>
      <dgm:spPr/>
      <dgm:t>
        <a:bodyPr/>
        <a:lstStyle/>
        <a:p>
          <a:endParaRPr lang="en-CA"/>
        </a:p>
      </dgm:t>
    </dgm:pt>
    <dgm:pt modelId="{A78248CB-02CE-3548-A375-1B250B036FBC}" type="pres">
      <dgm:prSet presAssocID="{56D5D4A9-8F56-AC44-8EFF-7EA3BAA943B0}" presName="parentText" presStyleLbl="node1" presStyleIdx="0" presStyleCnt="3" custScaleY="313768">
        <dgm:presLayoutVars>
          <dgm:chMax val="0"/>
          <dgm:bulletEnabled val="1"/>
        </dgm:presLayoutVars>
      </dgm:prSet>
      <dgm:spPr/>
      <dgm:t>
        <a:bodyPr/>
        <a:lstStyle/>
        <a:p>
          <a:endParaRPr lang="en-US"/>
        </a:p>
      </dgm:t>
    </dgm:pt>
    <dgm:pt modelId="{84DE40BD-9C48-0149-BFFB-2BA093C0BAB8}" type="pres">
      <dgm:prSet presAssocID="{56D5D4A9-8F56-AC44-8EFF-7EA3BAA943B0}" presName="negativeSpace" presStyleCnt="0"/>
      <dgm:spPr/>
    </dgm:pt>
    <dgm:pt modelId="{631372A1-54AF-9448-BFE7-9596618EA577}" type="pres">
      <dgm:prSet presAssocID="{56D5D4A9-8F56-AC44-8EFF-7EA3BAA943B0}" presName="childText" presStyleLbl="conFgAcc1" presStyleIdx="0" presStyleCnt="3">
        <dgm:presLayoutVars>
          <dgm:bulletEnabled val="1"/>
        </dgm:presLayoutVars>
      </dgm:prSet>
      <dgm:spPr/>
    </dgm:pt>
    <dgm:pt modelId="{0430432D-18A6-7948-9C57-83487852D405}" type="pres">
      <dgm:prSet presAssocID="{0DCDD397-0583-5948-BE36-D0FFB24405DF}" presName="spaceBetweenRectangles" presStyleCnt="0"/>
      <dgm:spPr/>
    </dgm:pt>
    <dgm:pt modelId="{0E90D894-44E1-7E43-ACD7-885E2E52E8A7}" type="pres">
      <dgm:prSet presAssocID="{F8652EEB-493A-3D41-A142-0A75210320A8}" presName="parentLin" presStyleCnt="0"/>
      <dgm:spPr/>
    </dgm:pt>
    <dgm:pt modelId="{D1C10363-FDCB-B847-BD5C-0282ECA80519}" type="pres">
      <dgm:prSet presAssocID="{F8652EEB-493A-3D41-A142-0A75210320A8}" presName="parentLeftMargin" presStyleLbl="node1" presStyleIdx="0" presStyleCnt="3"/>
      <dgm:spPr/>
      <dgm:t>
        <a:bodyPr/>
        <a:lstStyle/>
        <a:p>
          <a:endParaRPr lang="en-CA"/>
        </a:p>
      </dgm:t>
    </dgm:pt>
    <dgm:pt modelId="{117D4DD4-E553-3942-A65F-4E05C3E92A6B}" type="pres">
      <dgm:prSet presAssocID="{F8652EEB-493A-3D41-A142-0A75210320A8}" presName="parentText" presStyleLbl="node1" presStyleIdx="1" presStyleCnt="3" custScaleY="242925">
        <dgm:presLayoutVars>
          <dgm:chMax val="0"/>
          <dgm:bulletEnabled val="1"/>
        </dgm:presLayoutVars>
      </dgm:prSet>
      <dgm:spPr/>
      <dgm:t>
        <a:bodyPr/>
        <a:lstStyle/>
        <a:p>
          <a:endParaRPr lang="en-US"/>
        </a:p>
      </dgm:t>
    </dgm:pt>
    <dgm:pt modelId="{86C1A05E-914F-FD41-90B3-6980A149306B}" type="pres">
      <dgm:prSet presAssocID="{F8652EEB-493A-3D41-A142-0A75210320A8}" presName="negativeSpace" presStyleCnt="0"/>
      <dgm:spPr/>
    </dgm:pt>
    <dgm:pt modelId="{DE266572-96C6-0046-804C-30647CF97B6C}" type="pres">
      <dgm:prSet presAssocID="{F8652EEB-493A-3D41-A142-0A75210320A8}" presName="childText" presStyleLbl="conFgAcc1" presStyleIdx="1" presStyleCnt="3">
        <dgm:presLayoutVars>
          <dgm:bulletEnabled val="1"/>
        </dgm:presLayoutVars>
      </dgm:prSet>
      <dgm:spPr/>
    </dgm:pt>
    <dgm:pt modelId="{DF232E02-B9CB-0248-AEA2-38564AB2D088}" type="pres">
      <dgm:prSet presAssocID="{35C0FA69-7EED-B646-90F5-B6948141DD4E}" presName="spaceBetweenRectangles" presStyleCnt="0"/>
      <dgm:spPr/>
    </dgm:pt>
    <dgm:pt modelId="{FBF223AE-3E37-3144-B3B3-FF7273346AE0}" type="pres">
      <dgm:prSet presAssocID="{09E5CB85-23AB-F248-BC07-98EA527821A0}" presName="parentLin" presStyleCnt="0"/>
      <dgm:spPr/>
    </dgm:pt>
    <dgm:pt modelId="{AED37215-B00D-684A-A985-8C6CC1A48412}" type="pres">
      <dgm:prSet presAssocID="{09E5CB85-23AB-F248-BC07-98EA527821A0}" presName="parentLeftMargin" presStyleLbl="node1" presStyleIdx="1" presStyleCnt="3"/>
      <dgm:spPr/>
      <dgm:t>
        <a:bodyPr/>
        <a:lstStyle/>
        <a:p>
          <a:endParaRPr lang="en-CA"/>
        </a:p>
      </dgm:t>
    </dgm:pt>
    <dgm:pt modelId="{C1CDBB2F-4B38-A14A-BB5C-7F9521F02559}" type="pres">
      <dgm:prSet presAssocID="{09E5CB85-23AB-F248-BC07-98EA527821A0}" presName="parentText" presStyleLbl="node1" presStyleIdx="2" presStyleCnt="3" custScaleY="311110">
        <dgm:presLayoutVars>
          <dgm:chMax val="0"/>
          <dgm:bulletEnabled val="1"/>
        </dgm:presLayoutVars>
      </dgm:prSet>
      <dgm:spPr/>
      <dgm:t>
        <a:bodyPr/>
        <a:lstStyle/>
        <a:p>
          <a:endParaRPr lang="en-US"/>
        </a:p>
      </dgm:t>
    </dgm:pt>
    <dgm:pt modelId="{7E8D0C65-29DC-A441-ADC3-16EEBB3E96C9}" type="pres">
      <dgm:prSet presAssocID="{09E5CB85-23AB-F248-BC07-98EA527821A0}" presName="negativeSpace" presStyleCnt="0"/>
      <dgm:spPr/>
    </dgm:pt>
    <dgm:pt modelId="{058FD726-9FAF-224D-8790-F443BDB47E2F}" type="pres">
      <dgm:prSet presAssocID="{09E5CB85-23AB-F248-BC07-98EA527821A0}" presName="childText" presStyleLbl="conFgAcc1" presStyleIdx="2" presStyleCnt="3">
        <dgm:presLayoutVars>
          <dgm:bulletEnabled val="1"/>
        </dgm:presLayoutVars>
      </dgm:prSet>
      <dgm:spPr/>
    </dgm:pt>
  </dgm:ptLst>
  <dgm:cxnLst>
    <dgm:cxn modelId="{2B9BF0C3-16BA-2040-AB83-DB8750008677}" type="presOf" srcId="{56D5D4A9-8F56-AC44-8EFF-7EA3BAA943B0}" destId="{A78248CB-02CE-3548-A375-1B250B036FBC}" srcOrd="1" destOrd="0" presId="urn:microsoft.com/office/officeart/2005/8/layout/list1"/>
    <dgm:cxn modelId="{FA4EFFFC-566C-B749-96FE-9467F514A2D7}" type="presOf" srcId="{F8652EEB-493A-3D41-A142-0A75210320A8}" destId="{117D4DD4-E553-3942-A65F-4E05C3E92A6B}" srcOrd="1" destOrd="0" presId="urn:microsoft.com/office/officeart/2005/8/layout/list1"/>
    <dgm:cxn modelId="{0DA545C7-05CD-504E-B6C0-8063B632B165}" srcId="{C301DE37-2FFE-CD4E-81FC-0E4527CC0C45}" destId="{09E5CB85-23AB-F248-BC07-98EA527821A0}" srcOrd="2" destOrd="0" parTransId="{830ECD2F-7A99-E446-B943-F103DF096F7B}" sibTransId="{5519B992-C6E2-D34E-BF4A-7E709B36ABE6}"/>
    <dgm:cxn modelId="{7F3BC51F-0378-E742-BBA0-55E454384BE9}" type="presOf" srcId="{F8652EEB-493A-3D41-A142-0A75210320A8}" destId="{D1C10363-FDCB-B847-BD5C-0282ECA80519}" srcOrd="0" destOrd="0" presId="urn:microsoft.com/office/officeart/2005/8/layout/list1"/>
    <dgm:cxn modelId="{8683A2D6-2867-754C-891B-BE855FF540A1}" type="presOf" srcId="{09E5CB85-23AB-F248-BC07-98EA527821A0}" destId="{C1CDBB2F-4B38-A14A-BB5C-7F9521F02559}" srcOrd="1" destOrd="0" presId="urn:microsoft.com/office/officeart/2005/8/layout/list1"/>
    <dgm:cxn modelId="{A3BDD903-969B-8746-B8E9-9FDCCF865678}" type="presOf" srcId="{09E5CB85-23AB-F248-BC07-98EA527821A0}" destId="{AED37215-B00D-684A-A985-8C6CC1A48412}" srcOrd="0" destOrd="0" presId="urn:microsoft.com/office/officeart/2005/8/layout/list1"/>
    <dgm:cxn modelId="{92742A66-09EE-2641-8A17-9A6279F1818C}" srcId="{C301DE37-2FFE-CD4E-81FC-0E4527CC0C45}" destId="{F8652EEB-493A-3D41-A142-0A75210320A8}" srcOrd="1" destOrd="0" parTransId="{7224674B-8648-C640-B26D-46B20D6DAD18}" sibTransId="{35C0FA69-7EED-B646-90F5-B6948141DD4E}"/>
    <dgm:cxn modelId="{9708A316-C93E-7544-8572-340F8C27F450}" type="presOf" srcId="{56D5D4A9-8F56-AC44-8EFF-7EA3BAA943B0}" destId="{AB271381-F21C-644C-8D80-2B618D072E2D}" srcOrd="0" destOrd="0" presId="urn:microsoft.com/office/officeart/2005/8/layout/list1"/>
    <dgm:cxn modelId="{AADD72E6-C1CC-1345-99BC-D6BB811C66F1}" srcId="{C301DE37-2FFE-CD4E-81FC-0E4527CC0C45}" destId="{56D5D4A9-8F56-AC44-8EFF-7EA3BAA943B0}" srcOrd="0" destOrd="0" parTransId="{012E92A6-D810-3241-843B-A489EA5541B0}" sibTransId="{0DCDD397-0583-5948-BE36-D0FFB24405DF}"/>
    <dgm:cxn modelId="{65F96F2E-0F6A-214F-B4DD-3BDD1C32D55D}" type="presOf" srcId="{C301DE37-2FFE-CD4E-81FC-0E4527CC0C45}" destId="{E465E647-35DA-F243-B64B-BA5EB8DFF8C4}" srcOrd="0" destOrd="0" presId="urn:microsoft.com/office/officeart/2005/8/layout/list1"/>
    <dgm:cxn modelId="{E28ED3AE-C893-304B-A61B-4581A499EC27}" type="presParOf" srcId="{E465E647-35DA-F243-B64B-BA5EB8DFF8C4}" destId="{2730BF2C-B1F8-714F-A6D6-F08CB5320523}" srcOrd="0" destOrd="0" presId="urn:microsoft.com/office/officeart/2005/8/layout/list1"/>
    <dgm:cxn modelId="{97D2DECD-BAA3-2840-A950-644AE9D74780}" type="presParOf" srcId="{2730BF2C-B1F8-714F-A6D6-F08CB5320523}" destId="{AB271381-F21C-644C-8D80-2B618D072E2D}" srcOrd="0" destOrd="0" presId="urn:microsoft.com/office/officeart/2005/8/layout/list1"/>
    <dgm:cxn modelId="{960BC6C6-5BE6-194F-87E8-978EF73EBF18}" type="presParOf" srcId="{2730BF2C-B1F8-714F-A6D6-F08CB5320523}" destId="{A78248CB-02CE-3548-A375-1B250B036FBC}" srcOrd="1" destOrd="0" presId="urn:microsoft.com/office/officeart/2005/8/layout/list1"/>
    <dgm:cxn modelId="{7B3087E4-DED5-1640-8D8C-977A714E8020}" type="presParOf" srcId="{E465E647-35DA-F243-B64B-BA5EB8DFF8C4}" destId="{84DE40BD-9C48-0149-BFFB-2BA093C0BAB8}" srcOrd="1" destOrd="0" presId="urn:microsoft.com/office/officeart/2005/8/layout/list1"/>
    <dgm:cxn modelId="{EB4897DB-09EF-764B-92B5-5E396EEA2DCE}" type="presParOf" srcId="{E465E647-35DA-F243-B64B-BA5EB8DFF8C4}" destId="{631372A1-54AF-9448-BFE7-9596618EA577}" srcOrd="2" destOrd="0" presId="urn:microsoft.com/office/officeart/2005/8/layout/list1"/>
    <dgm:cxn modelId="{2CE32EE8-7122-494A-926A-64FACACB8F60}" type="presParOf" srcId="{E465E647-35DA-F243-B64B-BA5EB8DFF8C4}" destId="{0430432D-18A6-7948-9C57-83487852D405}" srcOrd="3" destOrd="0" presId="urn:microsoft.com/office/officeart/2005/8/layout/list1"/>
    <dgm:cxn modelId="{2F0FDFF0-C89C-BA4F-A8A5-4F35F42A6578}" type="presParOf" srcId="{E465E647-35DA-F243-B64B-BA5EB8DFF8C4}" destId="{0E90D894-44E1-7E43-ACD7-885E2E52E8A7}" srcOrd="4" destOrd="0" presId="urn:microsoft.com/office/officeart/2005/8/layout/list1"/>
    <dgm:cxn modelId="{0943EC9B-EF5E-EE49-8EA1-FF2A8339147A}" type="presParOf" srcId="{0E90D894-44E1-7E43-ACD7-885E2E52E8A7}" destId="{D1C10363-FDCB-B847-BD5C-0282ECA80519}" srcOrd="0" destOrd="0" presId="urn:microsoft.com/office/officeart/2005/8/layout/list1"/>
    <dgm:cxn modelId="{5B1C68C4-F017-F44C-BC24-57B676BD5975}" type="presParOf" srcId="{0E90D894-44E1-7E43-ACD7-885E2E52E8A7}" destId="{117D4DD4-E553-3942-A65F-4E05C3E92A6B}" srcOrd="1" destOrd="0" presId="urn:microsoft.com/office/officeart/2005/8/layout/list1"/>
    <dgm:cxn modelId="{D19867F3-8B89-974F-8332-B176DD3AE7C6}" type="presParOf" srcId="{E465E647-35DA-F243-B64B-BA5EB8DFF8C4}" destId="{86C1A05E-914F-FD41-90B3-6980A149306B}" srcOrd="5" destOrd="0" presId="urn:microsoft.com/office/officeart/2005/8/layout/list1"/>
    <dgm:cxn modelId="{78AE0E82-3A28-4E41-915E-4CF26C557B9D}" type="presParOf" srcId="{E465E647-35DA-F243-B64B-BA5EB8DFF8C4}" destId="{DE266572-96C6-0046-804C-30647CF97B6C}" srcOrd="6" destOrd="0" presId="urn:microsoft.com/office/officeart/2005/8/layout/list1"/>
    <dgm:cxn modelId="{95FB3F9B-2234-7F4F-AE29-710624BA0488}" type="presParOf" srcId="{E465E647-35DA-F243-B64B-BA5EB8DFF8C4}" destId="{DF232E02-B9CB-0248-AEA2-38564AB2D088}" srcOrd="7" destOrd="0" presId="urn:microsoft.com/office/officeart/2005/8/layout/list1"/>
    <dgm:cxn modelId="{F2EEA666-7FE8-DD4E-82E0-57DD80CD6B59}" type="presParOf" srcId="{E465E647-35DA-F243-B64B-BA5EB8DFF8C4}" destId="{FBF223AE-3E37-3144-B3B3-FF7273346AE0}" srcOrd="8" destOrd="0" presId="urn:microsoft.com/office/officeart/2005/8/layout/list1"/>
    <dgm:cxn modelId="{22B86E91-B976-1C49-8311-C8FEC40365EA}" type="presParOf" srcId="{FBF223AE-3E37-3144-B3B3-FF7273346AE0}" destId="{AED37215-B00D-684A-A985-8C6CC1A48412}" srcOrd="0" destOrd="0" presId="urn:microsoft.com/office/officeart/2005/8/layout/list1"/>
    <dgm:cxn modelId="{BF414DDC-D43D-AB4A-B625-18D14B331A6F}" type="presParOf" srcId="{FBF223AE-3E37-3144-B3B3-FF7273346AE0}" destId="{C1CDBB2F-4B38-A14A-BB5C-7F9521F02559}" srcOrd="1" destOrd="0" presId="urn:microsoft.com/office/officeart/2005/8/layout/list1"/>
    <dgm:cxn modelId="{9C1331A1-B3BC-4542-8687-3A36620D92EF}" type="presParOf" srcId="{E465E647-35DA-F243-B64B-BA5EB8DFF8C4}" destId="{7E8D0C65-29DC-A441-ADC3-16EEBB3E96C9}" srcOrd="9" destOrd="0" presId="urn:microsoft.com/office/officeart/2005/8/layout/list1"/>
    <dgm:cxn modelId="{EA616EB3-9CF6-CE48-81D7-E8020380927A}" type="presParOf" srcId="{E465E647-35DA-F243-B64B-BA5EB8DFF8C4}" destId="{058FD726-9FAF-224D-8790-F443BDB47E2F}" srcOrd="10"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01DE37-2FFE-CD4E-81FC-0E4527CC0C45}"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56D5D4A9-8F56-AC44-8EFF-7EA3BAA943B0}">
      <dgm:prSet phldrT="[Text]" custT="1"/>
      <dgm:spPr/>
      <dgm:t>
        <a:bodyPr/>
        <a:lstStyle/>
        <a:p>
          <a:r>
            <a:rPr lang="en-US" sz="2000" dirty="0" smtClean="0"/>
            <a:t>SCRIPTED  STAGE DIRECTIONS:</a:t>
          </a:r>
        </a:p>
        <a:p>
          <a:r>
            <a:rPr lang="en-US" sz="2000" dirty="0" smtClean="0"/>
            <a:t>	 INDICATES EMOTION, TONE, OR 	STAGE MOVEMENT IN </a:t>
          </a:r>
          <a:r>
            <a:rPr lang="en-US" sz="2400" b="1" i="1" dirty="0" smtClean="0"/>
            <a:t>ITALICS </a:t>
          </a:r>
          <a:r>
            <a:rPr lang="en-US" sz="2000" dirty="0" smtClean="0"/>
            <a:t>FOR 	THE ACTORS AND DIRECTOR TO 	FOLLOW. </a:t>
          </a:r>
        </a:p>
        <a:p>
          <a:r>
            <a:rPr lang="en-US" sz="1600" dirty="0" smtClean="0"/>
            <a:t>	FOR EXAMPLE: </a:t>
          </a:r>
        </a:p>
        <a:p>
          <a:r>
            <a:rPr lang="en-US" sz="1600" dirty="0" smtClean="0"/>
            <a:t>		</a:t>
          </a:r>
          <a:r>
            <a:rPr lang="en-US" sz="1600" b="1" i="1" dirty="0" smtClean="0"/>
            <a:t>(SHE RAISED HER ARM SUDDENLY)</a:t>
          </a:r>
          <a:endParaRPr lang="en-US" sz="1600" b="1" i="1" dirty="0"/>
        </a:p>
      </dgm:t>
    </dgm:pt>
    <dgm:pt modelId="{012E92A6-D810-3241-843B-A489EA5541B0}" type="parTrans" cxnId="{AADD72E6-C1CC-1345-99BC-D6BB811C66F1}">
      <dgm:prSet/>
      <dgm:spPr/>
      <dgm:t>
        <a:bodyPr/>
        <a:lstStyle/>
        <a:p>
          <a:endParaRPr lang="en-US"/>
        </a:p>
      </dgm:t>
    </dgm:pt>
    <dgm:pt modelId="{0DCDD397-0583-5948-BE36-D0FFB24405DF}" type="sibTrans" cxnId="{AADD72E6-C1CC-1345-99BC-D6BB811C66F1}">
      <dgm:prSet/>
      <dgm:spPr/>
      <dgm:t>
        <a:bodyPr/>
        <a:lstStyle/>
        <a:p>
          <a:endParaRPr lang="en-US"/>
        </a:p>
      </dgm:t>
    </dgm:pt>
    <dgm:pt modelId="{09E5CB85-23AB-F248-BC07-98EA527821A0}">
      <dgm:prSet phldrT="[Text]" custT="1"/>
      <dgm:spPr/>
      <dgm:t>
        <a:bodyPr/>
        <a:lstStyle/>
        <a:p>
          <a:r>
            <a:rPr lang="en-US" sz="2000" dirty="0" smtClean="0"/>
            <a:t>THEATRE ETIQUETTE:</a:t>
          </a:r>
        </a:p>
        <a:p>
          <a:r>
            <a:rPr lang="en-US" sz="2000" dirty="0" smtClean="0"/>
            <a:t>	 HOW THE AUDIENCE AND ACTORS 	ARE EXPECTED TO BEHAVE WHILE 	REHEARSING AND PERFORMING IN 	THE THEATRE</a:t>
          </a:r>
          <a:endParaRPr lang="en-US" sz="2000" dirty="0"/>
        </a:p>
      </dgm:t>
    </dgm:pt>
    <dgm:pt modelId="{830ECD2F-7A99-E446-B943-F103DF096F7B}" type="parTrans" cxnId="{0DA545C7-05CD-504E-B6C0-8063B632B165}">
      <dgm:prSet/>
      <dgm:spPr/>
      <dgm:t>
        <a:bodyPr/>
        <a:lstStyle/>
        <a:p>
          <a:endParaRPr lang="en-US"/>
        </a:p>
      </dgm:t>
    </dgm:pt>
    <dgm:pt modelId="{5519B992-C6E2-D34E-BF4A-7E709B36ABE6}" type="sibTrans" cxnId="{0DA545C7-05CD-504E-B6C0-8063B632B165}">
      <dgm:prSet/>
      <dgm:spPr/>
      <dgm:t>
        <a:bodyPr/>
        <a:lstStyle/>
        <a:p>
          <a:endParaRPr lang="en-US"/>
        </a:p>
      </dgm:t>
    </dgm:pt>
    <dgm:pt modelId="{E465E647-35DA-F243-B64B-BA5EB8DFF8C4}" type="pres">
      <dgm:prSet presAssocID="{C301DE37-2FFE-CD4E-81FC-0E4527CC0C45}" presName="linear" presStyleCnt="0">
        <dgm:presLayoutVars>
          <dgm:dir/>
          <dgm:animLvl val="lvl"/>
          <dgm:resizeHandles val="exact"/>
        </dgm:presLayoutVars>
      </dgm:prSet>
      <dgm:spPr/>
      <dgm:t>
        <a:bodyPr/>
        <a:lstStyle/>
        <a:p>
          <a:endParaRPr lang="en-CA"/>
        </a:p>
      </dgm:t>
    </dgm:pt>
    <dgm:pt modelId="{2730BF2C-B1F8-714F-A6D6-F08CB5320523}" type="pres">
      <dgm:prSet presAssocID="{56D5D4A9-8F56-AC44-8EFF-7EA3BAA943B0}" presName="parentLin" presStyleCnt="0"/>
      <dgm:spPr/>
    </dgm:pt>
    <dgm:pt modelId="{AB271381-F21C-644C-8D80-2B618D072E2D}" type="pres">
      <dgm:prSet presAssocID="{56D5D4A9-8F56-AC44-8EFF-7EA3BAA943B0}" presName="parentLeftMargin" presStyleLbl="node1" presStyleIdx="0" presStyleCnt="2"/>
      <dgm:spPr/>
      <dgm:t>
        <a:bodyPr/>
        <a:lstStyle/>
        <a:p>
          <a:endParaRPr lang="en-CA"/>
        </a:p>
      </dgm:t>
    </dgm:pt>
    <dgm:pt modelId="{A78248CB-02CE-3548-A375-1B250B036FBC}" type="pres">
      <dgm:prSet presAssocID="{56D5D4A9-8F56-AC44-8EFF-7EA3BAA943B0}" presName="parentText" presStyleLbl="node1" presStyleIdx="0" presStyleCnt="2" custScaleY="454165">
        <dgm:presLayoutVars>
          <dgm:chMax val="0"/>
          <dgm:bulletEnabled val="1"/>
        </dgm:presLayoutVars>
      </dgm:prSet>
      <dgm:spPr/>
      <dgm:t>
        <a:bodyPr/>
        <a:lstStyle/>
        <a:p>
          <a:endParaRPr lang="en-US"/>
        </a:p>
      </dgm:t>
    </dgm:pt>
    <dgm:pt modelId="{84DE40BD-9C48-0149-BFFB-2BA093C0BAB8}" type="pres">
      <dgm:prSet presAssocID="{56D5D4A9-8F56-AC44-8EFF-7EA3BAA943B0}" presName="negativeSpace" presStyleCnt="0"/>
      <dgm:spPr/>
    </dgm:pt>
    <dgm:pt modelId="{631372A1-54AF-9448-BFE7-9596618EA577}" type="pres">
      <dgm:prSet presAssocID="{56D5D4A9-8F56-AC44-8EFF-7EA3BAA943B0}" presName="childText" presStyleLbl="conFgAcc1" presStyleIdx="0" presStyleCnt="2">
        <dgm:presLayoutVars>
          <dgm:bulletEnabled val="1"/>
        </dgm:presLayoutVars>
      </dgm:prSet>
      <dgm:spPr/>
    </dgm:pt>
    <dgm:pt modelId="{0430432D-18A6-7948-9C57-83487852D405}" type="pres">
      <dgm:prSet presAssocID="{0DCDD397-0583-5948-BE36-D0FFB24405DF}" presName="spaceBetweenRectangles" presStyleCnt="0"/>
      <dgm:spPr/>
    </dgm:pt>
    <dgm:pt modelId="{FBF223AE-3E37-3144-B3B3-FF7273346AE0}" type="pres">
      <dgm:prSet presAssocID="{09E5CB85-23AB-F248-BC07-98EA527821A0}" presName="parentLin" presStyleCnt="0"/>
      <dgm:spPr/>
    </dgm:pt>
    <dgm:pt modelId="{AED37215-B00D-684A-A985-8C6CC1A48412}" type="pres">
      <dgm:prSet presAssocID="{09E5CB85-23AB-F248-BC07-98EA527821A0}" presName="parentLeftMargin" presStyleLbl="node1" presStyleIdx="0" presStyleCnt="2"/>
      <dgm:spPr/>
      <dgm:t>
        <a:bodyPr/>
        <a:lstStyle/>
        <a:p>
          <a:endParaRPr lang="en-CA"/>
        </a:p>
      </dgm:t>
    </dgm:pt>
    <dgm:pt modelId="{C1CDBB2F-4B38-A14A-BB5C-7F9521F02559}" type="pres">
      <dgm:prSet presAssocID="{09E5CB85-23AB-F248-BC07-98EA527821A0}" presName="parentText" presStyleLbl="node1" presStyleIdx="1" presStyleCnt="2" custScaleY="311110" custLinFactNeighborX="4983" custLinFactNeighborY="-12247">
        <dgm:presLayoutVars>
          <dgm:chMax val="0"/>
          <dgm:bulletEnabled val="1"/>
        </dgm:presLayoutVars>
      </dgm:prSet>
      <dgm:spPr/>
      <dgm:t>
        <a:bodyPr/>
        <a:lstStyle/>
        <a:p>
          <a:endParaRPr lang="en-US"/>
        </a:p>
      </dgm:t>
    </dgm:pt>
    <dgm:pt modelId="{7E8D0C65-29DC-A441-ADC3-16EEBB3E96C9}" type="pres">
      <dgm:prSet presAssocID="{09E5CB85-23AB-F248-BC07-98EA527821A0}" presName="negativeSpace" presStyleCnt="0"/>
      <dgm:spPr/>
    </dgm:pt>
    <dgm:pt modelId="{058FD726-9FAF-224D-8790-F443BDB47E2F}" type="pres">
      <dgm:prSet presAssocID="{09E5CB85-23AB-F248-BC07-98EA527821A0}" presName="childText" presStyleLbl="conFgAcc1" presStyleIdx="1" presStyleCnt="2">
        <dgm:presLayoutVars>
          <dgm:bulletEnabled val="1"/>
        </dgm:presLayoutVars>
      </dgm:prSet>
      <dgm:spPr/>
    </dgm:pt>
  </dgm:ptLst>
  <dgm:cxnLst>
    <dgm:cxn modelId="{B8B4CC2D-0D68-2A45-8141-1B3872D5ECE7}" type="presOf" srcId="{C301DE37-2FFE-CD4E-81FC-0E4527CC0C45}" destId="{E465E647-35DA-F243-B64B-BA5EB8DFF8C4}" srcOrd="0" destOrd="0" presId="urn:microsoft.com/office/officeart/2005/8/layout/list1"/>
    <dgm:cxn modelId="{6823BDDD-5751-B04F-A4C6-A22232DC77D8}" type="presOf" srcId="{56D5D4A9-8F56-AC44-8EFF-7EA3BAA943B0}" destId="{AB271381-F21C-644C-8D80-2B618D072E2D}" srcOrd="0" destOrd="0" presId="urn:microsoft.com/office/officeart/2005/8/layout/list1"/>
    <dgm:cxn modelId="{163010B1-3A1F-664F-B7D3-9A0122B0A0A9}" type="presOf" srcId="{09E5CB85-23AB-F248-BC07-98EA527821A0}" destId="{AED37215-B00D-684A-A985-8C6CC1A48412}" srcOrd="0" destOrd="0" presId="urn:microsoft.com/office/officeart/2005/8/layout/list1"/>
    <dgm:cxn modelId="{623121B5-63C8-3648-AA33-9582B4792CAA}" type="presOf" srcId="{56D5D4A9-8F56-AC44-8EFF-7EA3BAA943B0}" destId="{A78248CB-02CE-3548-A375-1B250B036FBC}" srcOrd="1" destOrd="0" presId="urn:microsoft.com/office/officeart/2005/8/layout/list1"/>
    <dgm:cxn modelId="{AF2F6732-56CC-0244-B159-CAF6CCD290BF}" type="presOf" srcId="{09E5CB85-23AB-F248-BC07-98EA527821A0}" destId="{C1CDBB2F-4B38-A14A-BB5C-7F9521F02559}" srcOrd="1" destOrd="0" presId="urn:microsoft.com/office/officeart/2005/8/layout/list1"/>
    <dgm:cxn modelId="{0DA545C7-05CD-504E-B6C0-8063B632B165}" srcId="{C301DE37-2FFE-CD4E-81FC-0E4527CC0C45}" destId="{09E5CB85-23AB-F248-BC07-98EA527821A0}" srcOrd="1" destOrd="0" parTransId="{830ECD2F-7A99-E446-B943-F103DF096F7B}" sibTransId="{5519B992-C6E2-D34E-BF4A-7E709B36ABE6}"/>
    <dgm:cxn modelId="{AADD72E6-C1CC-1345-99BC-D6BB811C66F1}" srcId="{C301DE37-2FFE-CD4E-81FC-0E4527CC0C45}" destId="{56D5D4A9-8F56-AC44-8EFF-7EA3BAA943B0}" srcOrd="0" destOrd="0" parTransId="{012E92A6-D810-3241-843B-A489EA5541B0}" sibTransId="{0DCDD397-0583-5948-BE36-D0FFB24405DF}"/>
    <dgm:cxn modelId="{4088A7E1-F158-174D-97C5-44F6CE55C34A}" type="presParOf" srcId="{E465E647-35DA-F243-B64B-BA5EB8DFF8C4}" destId="{2730BF2C-B1F8-714F-A6D6-F08CB5320523}" srcOrd="0" destOrd="0" presId="urn:microsoft.com/office/officeart/2005/8/layout/list1"/>
    <dgm:cxn modelId="{C2792DF2-6C21-094C-91ED-6A82167B8B08}" type="presParOf" srcId="{2730BF2C-B1F8-714F-A6D6-F08CB5320523}" destId="{AB271381-F21C-644C-8D80-2B618D072E2D}" srcOrd="0" destOrd="0" presId="urn:microsoft.com/office/officeart/2005/8/layout/list1"/>
    <dgm:cxn modelId="{20814D5D-B35A-5844-AEB2-A48E891F8245}" type="presParOf" srcId="{2730BF2C-B1F8-714F-A6D6-F08CB5320523}" destId="{A78248CB-02CE-3548-A375-1B250B036FBC}" srcOrd="1" destOrd="0" presId="urn:microsoft.com/office/officeart/2005/8/layout/list1"/>
    <dgm:cxn modelId="{632D8C9D-9377-E947-BCB4-AA3A39C15B4F}" type="presParOf" srcId="{E465E647-35DA-F243-B64B-BA5EB8DFF8C4}" destId="{84DE40BD-9C48-0149-BFFB-2BA093C0BAB8}" srcOrd="1" destOrd="0" presId="urn:microsoft.com/office/officeart/2005/8/layout/list1"/>
    <dgm:cxn modelId="{80ECCAD6-2A07-C842-8817-24F7BFD6E9F9}" type="presParOf" srcId="{E465E647-35DA-F243-B64B-BA5EB8DFF8C4}" destId="{631372A1-54AF-9448-BFE7-9596618EA577}" srcOrd="2" destOrd="0" presId="urn:microsoft.com/office/officeart/2005/8/layout/list1"/>
    <dgm:cxn modelId="{3780DA99-4319-8249-B00E-096049592918}" type="presParOf" srcId="{E465E647-35DA-F243-B64B-BA5EB8DFF8C4}" destId="{0430432D-18A6-7948-9C57-83487852D405}" srcOrd="3" destOrd="0" presId="urn:microsoft.com/office/officeart/2005/8/layout/list1"/>
    <dgm:cxn modelId="{5FA4EED5-1B74-4C42-8BD3-F7CB7FEB614E}" type="presParOf" srcId="{E465E647-35DA-F243-B64B-BA5EB8DFF8C4}" destId="{FBF223AE-3E37-3144-B3B3-FF7273346AE0}" srcOrd="4" destOrd="0" presId="urn:microsoft.com/office/officeart/2005/8/layout/list1"/>
    <dgm:cxn modelId="{282FA395-FDC4-2946-A445-B6179A391D00}" type="presParOf" srcId="{FBF223AE-3E37-3144-B3B3-FF7273346AE0}" destId="{AED37215-B00D-684A-A985-8C6CC1A48412}" srcOrd="0" destOrd="0" presId="urn:microsoft.com/office/officeart/2005/8/layout/list1"/>
    <dgm:cxn modelId="{8926D772-F568-5548-83BB-9A4F42463EE9}" type="presParOf" srcId="{FBF223AE-3E37-3144-B3B3-FF7273346AE0}" destId="{C1CDBB2F-4B38-A14A-BB5C-7F9521F02559}" srcOrd="1" destOrd="0" presId="urn:microsoft.com/office/officeart/2005/8/layout/list1"/>
    <dgm:cxn modelId="{B3F4A70D-3B73-9643-9F5E-14EFFEEFA693}" type="presParOf" srcId="{E465E647-35DA-F243-B64B-BA5EB8DFF8C4}" destId="{7E8D0C65-29DC-A441-ADC3-16EEBB3E96C9}" srcOrd="5" destOrd="0" presId="urn:microsoft.com/office/officeart/2005/8/layout/list1"/>
    <dgm:cxn modelId="{B3A98A7E-5AEF-D747-BC11-2982C0A6FBB3}" type="presParOf" srcId="{E465E647-35DA-F243-B64B-BA5EB8DFF8C4}" destId="{058FD726-9FAF-224D-8790-F443BDB47E2F}" srcOrd="6" destOrd="0" presId="urn:microsoft.com/office/officeart/2005/8/layout/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CC314B-E8E9-8C49-97DF-9CBF5F032EB9}">
      <dsp:nvSpPr>
        <dsp:cNvPr id="0" name=""/>
        <dsp:cNvSpPr/>
      </dsp:nvSpPr>
      <dsp:spPr>
        <a:xfrm>
          <a:off x="592" y="577"/>
          <a:ext cx="8228414" cy="1213098"/>
        </a:xfrm>
        <a:prstGeom prst="roundRect">
          <a:avLst>
            <a:gd name="adj" fmla="val 10000"/>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Up Right      Upstage Centre         Up Left</a:t>
          </a:r>
          <a:endParaRPr lang="en-US" sz="3800" kern="1200" dirty="0"/>
        </a:p>
      </dsp:txBody>
      <dsp:txXfrm>
        <a:off x="592" y="577"/>
        <a:ext cx="8228414" cy="1213098"/>
      </dsp:txXfrm>
    </dsp:sp>
    <dsp:sp modelId="{5B755CD9-1162-D84F-B9F4-38DD14F1A020}">
      <dsp:nvSpPr>
        <dsp:cNvPr id="0" name=""/>
        <dsp:cNvSpPr/>
      </dsp:nvSpPr>
      <dsp:spPr>
        <a:xfrm>
          <a:off x="17249" y="2749301"/>
          <a:ext cx="8212350" cy="1213098"/>
        </a:xfrm>
        <a:prstGeom prst="roundRect">
          <a:avLst>
            <a:gd name="adj" fmla="val 10000"/>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DR                              Downstage Centre                         DL</a:t>
          </a:r>
          <a:endParaRPr lang="en-US" sz="2800" kern="1200" dirty="0"/>
        </a:p>
      </dsp:txBody>
      <dsp:txXfrm>
        <a:off x="17249" y="2749301"/>
        <a:ext cx="8212350" cy="1213098"/>
      </dsp:txXfrm>
    </dsp:sp>
    <dsp:sp modelId="{2BE399B9-1277-B348-AC9B-790347D099EE}">
      <dsp:nvSpPr>
        <dsp:cNvPr id="0" name=""/>
        <dsp:cNvSpPr/>
      </dsp:nvSpPr>
      <dsp:spPr>
        <a:xfrm>
          <a:off x="51976" y="1354765"/>
          <a:ext cx="8169534" cy="1252863"/>
        </a:xfrm>
        <a:prstGeom prst="roundRect">
          <a:avLst>
            <a:gd name="adj" fmla="val 10000"/>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CR                                Centre Stage                                   CL</a:t>
          </a:r>
          <a:endParaRPr lang="en-US" sz="2800" kern="1200" dirty="0"/>
        </a:p>
      </dsp:txBody>
      <dsp:txXfrm>
        <a:off x="51976" y="1354765"/>
        <a:ext cx="8169534" cy="125286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1372A1-54AF-9448-BFE7-9596618EA577}">
      <dsp:nvSpPr>
        <dsp:cNvPr id="0" name=""/>
        <dsp:cNvSpPr/>
      </dsp:nvSpPr>
      <dsp:spPr>
        <a:xfrm>
          <a:off x="0" y="1200444"/>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78248CB-02CE-3548-A375-1B250B036FBC}">
      <dsp:nvSpPr>
        <dsp:cNvPr id="0" name=""/>
        <dsp:cNvSpPr/>
      </dsp:nvSpPr>
      <dsp:spPr>
        <a:xfrm>
          <a:off x="411078" y="32480"/>
          <a:ext cx="5755094" cy="1389364"/>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CAST	THE PARTICPANTS  IN THE PLAY THAT 	TAKE ON THE  ROLE OF THE 	CHARACTERS.</a:t>
          </a:r>
          <a:endParaRPr lang="en-US" sz="2000" kern="1200" dirty="0"/>
        </a:p>
      </dsp:txBody>
      <dsp:txXfrm>
        <a:off x="411078" y="32480"/>
        <a:ext cx="5755094" cy="1389364"/>
      </dsp:txXfrm>
    </dsp:sp>
    <dsp:sp modelId="{DE266572-96C6-0046-804C-30647CF97B6C}">
      <dsp:nvSpPr>
        <dsp:cNvPr id="0" name=""/>
        <dsp:cNvSpPr/>
      </dsp:nvSpPr>
      <dsp:spPr>
        <a:xfrm>
          <a:off x="0" y="2513716"/>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17D4DD4-E553-3942-A65F-4E05C3E92A6B}">
      <dsp:nvSpPr>
        <dsp:cNvPr id="0" name=""/>
        <dsp:cNvSpPr/>
      </dsp:nvSpPr>
      <dsp:spPr>
        <a:xfrm>
          <a:off x="411078" y="1659444"/>
          <a:ext cx="5755094" cy="1075671"/>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ACTING AREAS	THE PLACES ONSTAGE WHERE 		THE ACTORS ARE SEEN BY THE 		AUDIENCE.</a:t>
          </a:r>
          <a:endParaRPr lang="en-US" sz="2000" kern="1200" dirty="0"/>
        </a:p>
      </dsp:txBody>
      <dsp:txXfrm>
        <a:off x="411078" y="1659444"/>
        <a:ext cx="5755094" cy="1075671"/>
      </dsp:txXfrm>
    </dsp:sp>
    <dsp:sp modelId="{058FD726-9FAF-224D-8790-F443BDB47E2F}">
      <dsp:nvSpPr>
        <dsp:cNvPr id="0" name=""/>
        <dsp:cNvSpPr/>
      </dsp:nvSpPr>
      <dsp:spPr>
        <a:xfrm>
          <a:off x="0" y="4128911"/>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CDBB2F-4B38-A14A-BB5C-7F9521F02559}">
      <dsp:nvSpPr>
        <dsp:cNvPr id="0" name=""/>
        <dsp:cNvSpPr/>
      </dsp:nvSpPr>
      <dsp:spPr>
        <a:xfrm>
          <a:off x="411078" y="2972716"/>
          <a:ext cx="5755094" cy="1377595"/>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BACKSTAGE	OFFSTAGE AREAS WHERE THE 		AUDIENCE CANNOT SEE YOU.</a:t>
          </a:r>
          <a:endParaRPr lang="en-US" sz="1200" kern="1200" dirty="0"/>
        </a:p>
      </dsp:txBody>
      <dsp:txXfrm>
        <a:off x="411078" y="2972716"/>
        <a:ext cx="5755094" cy="137759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1372A1-54AF-9448-BFE7-9596618EA577}">
      <dsp:nvSpPr>
        <dsp:cNvPr id="0" name=""/>
        <dsp:cNvSpPr/>
      </dsp:nvSpPr>
      <dsp:spPr>
        <a:xfrm>
          <a:off x="0" y="1200444"/>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78248CB-02CE-3548-A375-1B250B036FBC}">
      <dsp:nvSpPr>
        <dsp:cNvPr id="0" name=""/>
        <dsp:cNvSpPr/>
      </dsp:nvSpPr>
      <dsp:spPr>
        <a:xfrm>
          <a:off x="411078" y="32480"/>
          <a:ext cx="5755094" cy="1389364"/>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CURTAIN	THE BEGINNING OF THE PLAY.</a:t>
          </a:r>
          <a:endParaRPr lang="en-US" sz="2000" kern="1200" dirty="0"/>
        </a:p>
      </dsp:txBody>
      <dsp:txXfrm>
        <a:off x="411078" y="32480"/>
        <a:ext cx="5755094" cy="1389364"/>
      </dsp:txXfrm>
    </dsp:sp>
    <dsp:sp modelId="{DE266572-96C6-0046-804C-30647CF97B6C}">
      <dsp:nvSpPr>
        <dsp:cNvPr id="0" name=""/>
        <dsp:cNvSpPr/>
      </dsp:nvSpPr>
      <dsp:spPr>
        <a:xfrm>
          <a:off x="0" y="2513716"/>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17D4DD4-E553-3942-A65F-4E05C3E92A6B}">
      <dsp:nvSpPr>
        <dsp:cNvPr id="0" name=""/>
        <dsp:cNvSpPr/>
      </dsp:nvSpPr>
      <dsp:spPr>
        <a:xfrm>
          <a:off x="411078" y="1659444"/>
          <a:ext cx="5755094" cy="1075671"/>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CURTAIN CALL	THE END OF THE PLAY WHEN 		THE AUDIENCE CAN APPLAUD.</a:t>
          </a:r>
          <a:endParaRPr lang="en-US" sz="2000" kern="1200" dirty="0"/>
        </a:p>
      </dsp:txBody>
      <dsp:txXfrm>
        <a:off x="411078" y="1659444"/>
        <a:ext cx="5755094" cy="1075671"/>
      </dsp:txXfrm>
    </dsp:sp>
    <dsp:sp modelId="{058FD726-9FAF-224D-8790-F443BDB47E2F}">
      <dsp:nvSpPr>
        <dsp:cNvPr id="0" name=""/>
        <dsp:cNvSpPr/>
      </dsp:nvSpPr>
      <dsp:spPr>
        <a:xfrm>
          <a:off x="0" y="4128911"/>
          <a:ext cx="8229600" cy="3780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CDBB2F-4B38-A14A-BB5C-7F9521F02559}">
      <dsp:nvSpPr>
        <dsp:cNvPr id="0" name=""/>
        <dsp:cNvSpPr/>
      </dsp:nvSpPr>
      <dsp:spPr>
        <a:xfrm>
          <a:off x="411078" y="2972716"/>
          <a:ext cx="5755094" cy="1377595"/>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NARRATOR	THE ROLE OF THE MAIN 			READER WHO LINKS THE PLOT 		AND INNER THOUGHTS OF 		THE CHARACTERS TOGETHER.</a:t>
          </a:r>
          <a:endParaRPr lang="en-US" sz="1200" kern="1200" dirty="0"/>
        </a:p>
      </dsp:txBody>
      <dsp:txXfrm>
        <a:off x="411078" y="2972716"/>
        <a:ext cx="5755094" cy="137759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1372A1-54AF-9448-BFE7-9596618EA577}">
      <dsp:nvSpPr>
        <dsp:cNvPr id="0" name=""/>
        <dsp:cNvSpPr/>
      </dsp:nvSpPr>
      <dsp:spPr>
        <a:xfrm>
          <a:off x="0" y="2154349"/>
          <a:ext cx="8229600" cy="4284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78248CB-02CE-3548-A375-1B250B036FBC}">
      <dsp:nvSpPr>
        <dsp:cNvPr id="0" name=""/>
        <dsp:cNvSpPr/>
      </dsp:nvSpPr>
      <dsp:spPr>
        <a:xfrm>
          <a:off x="411078" y="126087"/>
          <a:ext cx="5755094" cy="2279181"/>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SCRIPTED  STAGE DIRECTIONS:</a:t>
          </a:r>
        </a:p>
        <a:p>
          <a:pPr lvl="0" algn="l" defTabSz="889000">
            <a:lnSpc>
              <a:spcPct val="90000"/>
            </a:lnSpc>
            <a:spcBef>
              <a:spcPct val="0"/>
            </a:spcBef>
            <a:spcAft>
              <a:spcPct val="35000"/>
            </a:spcAft>
          </a:pPr>
          <a:r>
            <a:rPr lang="en-US" sz="2000" kern="1200" dirty="0" smtClean="0"/>
            <a:t>	 INDICATES EMOTION, TONE, OR 	STAGE MOVEMENT IN </a:t>
          </a:r>
          <a:r>
            <a:rPr lang="en-US" sz="2400" b="1" i="1" kern="1200" dirty="0" smtClean="0"/>
            <a:t>ITALICS </a:t>
          </a:r>
          <a:r>
            <a:rPr lang="en-US" sz="2000" kern="1200" dirty="0" smtClean="0"/>
            <a:t>FOR 	THE ACTORS AND DIRECTOR TO 	FOLLOW. </a:t>
          </a:r>
        </a:p>
        <a:p>
          <a:pPr lvl="0" algn="l" defTabSz="889000">
            <a:lnSpc>
              <a:spcPct val="90000"/>
            </a:lnSpc>
            <a:spcBef>
              <a:spcPct val="0"/>
            </a:spcBef>
            <a:spcAft>
              <a:spcPct val="35000"/>
            </a:spcAft>
          </a:pPr>
          <a:r>
            <a:rPr lang="en-US" sz="1600" kern="1200" dirty="0" smtClean="0"/>
            <a:t>	FOR EXAMPLE: </a:t>
          </a:r>
        </a:p>
        <a:p>
          <a:pPr lvl="0" algn="l" defTabSz="889000">
            <a:lnSpc>
              <a:spcPct val="90000"/>
            </a:lnSpc>
            <a:spcBef>
              <a:spcPct val="0"/>
            </a:spcBef>
            <a:spcAft>
              <a:spcPct val="35000"/>
            </a:spcAft>
          </a:pPr>
          <a:r>
            <a:rPr lang="en-US" sz="1600" kern="1200" dirty="0" smtClean="0"/>
            <a:t>		</a:t>
          </a:r>
          <a:r>
            <a:rPr lang="en-US" sz="1600" b="1" i="1" kern="1200" dirty="0" smtClean="0"/>
            <a:t>(SHE RAISED HER ARM SUDDENLY)</a:t>
          </a:r>
          <a:endParaRPr lang="en-US" sz="1600" b="1" i="1" kern="1200" dirty="0"/>
        </a:p>
      </dsp:txBody>
      <dsp:txXfrm>
        <a:off x="411078" y="126087"/>
        <a:ext cx="5755094" cy="2279181"/>
      </dsp:txXfrm>
    </dsp:sp>
    <dsp:sp modelId="{058FD726-9FAF-224D-8790-F443BDB47E2F}">
      <dsp:nvSpPr>
        <dsp:cNvPr id="0" name=""/>
        <dsp:cNvSpPr/>
      </dsp:nvSpPr>
      <dsp:spPr>
        <a:xfrm>
          <a:off x="0" y="3984904"/>
          <a:ext cx="8229600" cy="4284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1CDBB2F-4B38-A14A-BB5C-7F9521F02559}">
      <dsp:nvSpPr>
        <dsp:cNvPr id="0" name=""/>
        <dsp:cNvSpPr/>
      </dsp:nvSpPr>
      <dsp:spPr>
        <a:xfrm>
          <a:off x="431562" y="2613089"/>
          <a:ext cx="5755094" cy="1561274"/>
        </a:xfrm>
        <a:prstGeom prst="roundRect">
          <a:avLst/>
        </a:prstGeom>
        <a:solidFill>
          <a:schemeClr val="accent1">
            <a:hueOff val="0"/>
            <a:satOff val="0"/>
            <a:lumOff val="0"/>
            <a:alphaOff val="0"/>
          </a:schemeClr>
        </a:solidFill>
        <a:ln>
          <a:noFill/>
        </a:ln>
        <a:effectLst>
          <a:innerShdw blurRad="50800" dist="25400" dir="13500000">
            <a:srgbClr val="FFFFFF">
              <a:alpha val="75000"/>
            </a:srgbClr>
          </a:innerShdw>
          <a:outerShdw blurRad="101600" dist="63500" dir="42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889000">
            <a:lnSpc>
              <a:spcPct val="90000"/>
            </a:lnSpc>
            <a:spcBef>
              <a:spcPct val="0"/>
            </a:spcBef>
            <a:spcAft>
              <a:spcPct val="35000"/>
            </a:spcAft>
          </a:pPr>
          <a:r>
            <a:rPr lang="en-US" sz="2000" kern="1200" dirty="0" smtClean="0"/>
            <a:t>THEATRE ETIQUETTE:</a:t>
          </a:r>
        </a:p>
        <a:p>
          <a:pPr lvl="0" algn="l" defTabSz="889000">
            <a:lnSpc>
              <a:spcPct val="90000"/>
            </a:lnSpc>
            <a:spcBef>
              <a:spcPct val="0"/>
            </a:spcBef>
            <a:spcAft>
              <a:spcPct val="35000"/>
            </a:spcAft>
          </a:pPr>
          <a:r>
            <a:rPr lang="en-US" sz="2000" kern="1200" dirty="0" smtClean="0"/>
            <a:t>	 HOW THE AUDIENCE AND ACTORS 	ARE EXPECTED TO BEHAVE WHILE 	REHEARSING AND PERFORMING IN 	THE THEATRE</a:t>
          </a:r>
          <a:endParaRPr lang="en-US" sz="2000" kern="1200" dirty="0"/>
        </a:p>
      </dsp:txBody>
      <dsp:txXfrm>
        <a:off x="431562" y="2613089"/>
        <a:ext cx="5755094" cy="15612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846906-12D9-496E-9EFD-F59C1F487725}" type="datetimeFigureOut">
              <a:rPr lang="en-US" smtClean="0"/>
              <a:pPr/>
              <a:t>2/22/2010</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77D55A-64A3-4BD8-AB14-7346443DB811}"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EC32A29-2FED-4F22-BFA8-21265BD3A10B}" type="slidenum">
              <a:rPr lang="en-CA"/>
              <a:pPr/>
              <a:t>1</a:t>
            </a:fld>
            <a:endParaRPr lang="en-CA"/>
          </a:p>
        </p:txBody>
      </p:sp>
      <p:sp>
        <p:nvSpPr>
          <p:cNvPr id="12289"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2290"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084C38B-1EE6-4286-8592-3C61C12F0C13}" type="slidenum">
              <a:rPr lang="en-CA"/>
              <a:pPr/>
              <a:t>10</a:t>
            </a:fld>
            <a:endParaRPr lang="en-CA"/>
          </a:p>
        </p:txBody>
      </p:sp>
      <p:sp>
        <p:nvSpPr>
          <p:cNvPr id="17409"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7410"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7CB95478-2F2C-4DC8-8679-2A5DCFA6416D}" type="slidenum">
              <a:rPr lang="en-CA"/>
              <a:pPr/>
              <a:t>11</a:t>
            </a:fld>
            <a:endParaRPr lang="en-CA"/>
          </a:p>
        </p:txBody>
      </p:sp>
      <p:sp>
        <p:nvSpPr>
          <p:cNvPr id="18433"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8434"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46A30970-94ED-4211-A44A-17E3153B9752}" type="slidenum">
              <a:rPr lang="en-CA"/>
              <a:pPr/>
              <a:t>12</a:t>
            </a:fld>
            <a:endParaRPr lang="en-CA"/>
          </a:p>
        </p:txBody>
      </p:sp>
      <p:sp>
        <p:nvSpPr>
          <p:cNvPr id="19457"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9458"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606838DD-1DE6-4DA2-ACA4-7FE5E74C432C}" type="slidenum">
              <a:rPr lang="en-CA"/>
              <a:pPr/>
              <a:t>13</a:t>
            </a:fld>
            <a:endParaRPr lang="en-CA"/>
          </a:p>
        </p:txBody>
      </p:sp>
      <p:sp>
        <p:nvSpPr>
          <p:cNvPr id="20481"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20482"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EC66565E-04AA-4520-87FF-521EDEB5730F}" type="slidenum">
              <a:rPr lang="en-CA"/>
              <a:pPr/>
              <a:t>2</a:t>
            </a:fld>
            <a:endParaRPr lang="en-CA"/>
          </a:p>
        </p:txBody>
      </p:sp>
      <p:sp>
        <p:nvSpPr>
          <p:cNvPr id="13313"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3314"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1AF6CD23-4A56-4659-A7C0-EAC9EA1CF544}" type="slidenum">
              <a:rPr lang="en-CA" smtClean="0"/>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3B77D55A-64A3-4BD8-AB14-7346443DB811}" type="slidenum">
              <a:rPr lang="en-CA" smtClean="0"/>
              <a:pPr/>
              <a:t>27</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47A3CD28-4F7D-4D9D-983E-D29E975D5D1C}" type="slidenum">
              <a:rPr lang="en-CA"/>
              <a:pPr/>
              <a:t>3</a:t>
            </a:fld>
            <a:endParaRPr lang="en-CA"/>
          </a:p>
        </p:txBody>
      </p:sp>
      <p:sp>
        <p:nvSpPr>
          <p:cNvPr id="14337"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4338"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C568704-6CE2-47BC-9374-B39449A41CA9}" type="slidenum">
              <a:rPr lang="en-CA"/>
              <a:pPr/>
              <a:t>4</a:t>
            </a:fld>
            <a:endParaRPr lang="en-CA"/>
          </a:p>
        </p:txBody>
      </p:sp>
      <p:sp>
        <p:nvSpPr>
          <p:cNvPr id="7169" name="Rectangle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7170" name="Rectangle 2"/>
          <p:cNvSpPr txBox="1">
            <a:spLocks noGrp="1" noChangeArrowheads="1"/>
          </p:cNvSpPr>
          <p:nvPr>
            <p:ph type="body" idx="1"/>
          </p:nvPr>
        </p:nvSpPr>
        <p:spPr bwMode="auto">
          <a:xfrm>
            <a:off x="686360" y="4342535"/>
            <a:ext cx="5486681" cy="4114511"/>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0E5CECD-BAEF-4778-953D-833D57EE2F34}" type="slidenum">
              <a:rPr lang="en-CA"/>
              <a:pPr/>
              <a:t>5</a:t>
            </a:fld>
            <a:endParaRPr lang="en-CA"/>
          </a:p>
        </p:txBody>
      </p:sp>
      <p:sp>
        <p:nvSpPr>
          <p:cNvPr id="8193"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8194" name="Rectangle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26BB8CB-1320-432D-A972-1D40D64BAC1E}" type="slidenum">
              <a:rPr lang="en-CA"/>
              <a:pPr/>
              <a:t>6</a:t>
            </a:fld>
            <a:endParaRPr lang="en-CA"/>
          </a:p>
        </p:txBody>
      </p:sp>
      <p:sp>
        <p:nvSpPr>
          <p:cNvPr id="9217" name="Rectangle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9218" name="Rectangle 2"/>
          <p:cNvSpPr txBox="1">
            <a:spLocks noGrp="1" noChangeArrowheads="1"/>
          </p:cNvSpPr>
          <p:nvPr>
            <p:ph type="body" idx="1"/>
          </p:nvPr>
        </p:nvSpPr>
        <p:spPr bwMode="auto">
          <a:xfrm>
            <a:off x="686360" y="4342535"/>
            <a:ext cx="5486681" cy="4114511"/>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006EA3A-2398-46B4-AE6B-058B542854F1}" type="slidenum">
              <a:rPr lang="en-CA"/>
              <a:pPr/>
              <a:t>7</a:t>
            </a:fld>
            <a:endParaRPr lang="en-CA"/>
          </a:p>
        </p:txBody>
      </p:sp>
      <p:sp>
        <p:nvSpPr>
          <p:cNvPr id="10241" name="Rectangle 1"/>
          <p:cNvSpPr txBox="1">
            <a:spLocks noGrp="1" noRot="1" noChangeAspect="1" noChangeArrowheads="1"/>
          </p:cNvSpPr>
          <p:nvPr>
            <p:ph type="sldImg"/>
          </p:nvPr>
        </p:nvSpPr>
        <p:spPr bwMode="auto">
          <a:xfrm>
            <a:off x="1210236" y="694171"/>
            <a:ext cx="4437529" cy="3429000"/>
          </a:xfrm>
          <a:prstGeom prst="rect">
            <a:avLst/>
          </a:prstGeom>
          <a:solidFill>
            <a:srgbClr val="FFFFFF"/>
          </a:solidFill>
          <a:ln>
            <a:solidFill>
              <a:srgbClr val="000000"/>
            </a:solidFill>
            <a:miter lim="800000"/>
            <a:headEnd/>
            <a:tailEnd/>
          </a:ln>
        </p:spPr>
      </p:sp>
      <p:sp>
        <p:nvSpPr>
          <p:cNvPr id="10242" name="Rectangle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302077E4-5C55-4B75-9B2D-C5EC8541D505}" type="slidenum">
              <a:rPr lang="en-CA"/>
              <a:pPr/>
              <a:t>8</a:t>
            </a:fld>
            <a:endParaRPr lang="en-CA"/>
          </a:p>
        </p:txBody>
      </p:sp>
      <p:sp>
        <p:nvSpPr>
          <p:cNvPr id="15361"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5362"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A6030C99-C2C3-4493-879E-428148ED67FD}" type="slidenum">
              <a:rPr lang="en-CA"/>
              <a:pPr/>
              <a:t>9</a:t>
            </a:fld>
            <a:endParaRPr lang="en-CA"/>
          </a:p>
        </p:txBody>
      </p:sp>
      <p:sp>
        <p:nvSpPr>
          <p:cNvPr id="16385" name="Text Box 1"/>
          <p:cNvSpPr txBox="1">
            <a:spLocks noChangeArrowheads="1"/>
          </p:cNvSpPr>
          <p:nvPr/>
        </p:nvSpPr>
        <p:spPr bwMode="auto">
          <a:xfrm>
            <a:off x="1210236" y="694171"/>
            <a:ext cx="4437529" cy="3429000"/>
          </a:xfrm>
          <a:prstGeom prst="rect">
            <a:avLst/>
          </a:prstGeom>
          <a:solidFill>
            <a:srgbClr val="FFFFFF"/>
          </a:solidFill>
          <a:ln w="9360">
            <a:solidFill>
              <a:srgbClr val="000000"/>
            </a:solidFill>
            <a:miter lim="800000"/>
            <a:headEnd/>
            <a:tailEnd/>
          </a:ln>
          <a:effectLst/>
        </p:spPr>
        <p:txBody>
          <a:bodyPr wrap="none" lIns="82058" tIns="41029" rIns="82058" bIns="41029" anchor="ctr"/>
          <a:lstStyle/>
          <a:p>
            <a:endParaRPr lang="en-CA"/>
          </a:p>
        </p:txBody>
      </p:sp>
      <p:sp>
        <p:nvSpPr>
          <p:cNvPr id="16386" name="Rectangle 2"/>
          <p:cNvSpPr txBox="1">
            <a:spLocks noGrp="1" noChangeArrowheads="1"/>
          </p:cNvSpPr>
          <p:nvPr>
            <p:ph type="body"/>
          </p:nvPr>
        </p:nvSpPr>
        <p:spPr bwMode="auto">
          <a:xfrm>
            <a:off x="686361" y="4342535"/>
            <a:ext cx="5483879" cy="411162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715718-F355-534B-9ED2-B35C4FED0A43}" type="slidenum">
              <a:rPr lang="en-US" smtClean="0"/>
              <a:pPr/>
              <a:t>‹#›</a:t>
            </a:fld>
            <a:endParaRPr lang="en-US" dirty="0"/>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CA"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715718-F355-534B-9ED2-B35C4FED0A43}" type="slidenum">
              <a:rPr lang="en-US" smtClean="0"/>
              <a:pPr/>
              <a:t>‹#›</a:t>
            </a:fld>
            <a:endParaRPr lang="en-US" dirty="0"/>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715718-F355-534B-9ED2-B35C4FED0A43}" type="slidenum">
              <a:rPr lang="en-US" smtClean="0"/>
              <a:pPr/>
              <a:t>‹#›</a:t>
            </a:fld>
            <a:endParaRPr lang="en-US" dirty="0"/>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715718-F355-534B-9ED2-B35C4FED0A43}" type="slidenum">
              <a:rPr lang="en-US" smtClean="0"/>
              <a:pPr/>
              <a:t>‹#›</a:t>
            </a:fld>
            <a:endParaRPr lang="en-US" dirty="0"/>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CA"/>
          </a:p>
        </p:txBody>
      </p:sp>
      <p:sp>
        <p:nvSpPr>
          <p:cNvPr id="3" name="Date Placeholder 2"/>
          <p:cNvSpPr>
            <a:spLocks noGrp="1"/>
          </p:cNvSpPr>
          <p:nvPr>
            <p:ph type="dt" idx="10"/>
          </p:nvPr>
        </p:nvSpPr>
        <p:spPr>
          <a:xfrm>
            <a:off x="456481" y="6247376"/>
            <a:ext cx="2128320" cy="470930"/>
          </a:xfrm>
        </p:spPr>
        <p:txBody>
          <a:bodyPr/>
          <a:lstStyle>
            <a:lvl1pPr>
              <a:defRPr/>
            </a:lvl1pPr>
          </a:lstStyle>
          <a:p>
            <a:endParaRPr lang="en-CA"/>
          </a:p>
        </p:txBody>
      </p:sp>
      <p:sp>
        <p:nvSpPr>
          <p:cNvPr id="4" name="Footer Placeholder 3"/>
          <p:cNvSpPr>
            <a:spLocks noGrp="1"/>
          </p:cNvSpPr>
          <p:nvPr>
            <p:ph type="ftr" idx="11"/>
          </p:nvPr>
        </p:nvSpPr>
        <p:spPr>
          <a:xfrm>
            <a:off x="3127680" y="6247376"/>
            <a:ext cx="2897280" cy="470930"/>
          </a:xfrm>
        </p:spPr>
        <p:txBody>
          <a:bodyPr/>
          <a:lstStyle>
            <a:lvl1pPr>
              <a:defRPr/>
            </a:lvl1pPr>
          </a:lstStyle>
          <a:p>
            <a:endParaRPr lang="en-CA"/>
          </a:p>
        </p:txBody>
      </p:sp>
      <p:sp>
        <p:nvSpPr>
          <p:cNvPr id="5" name="Slide Number Placeholder 4"/>
          <p:cNvSpPr>
            <a:spLocks noGrp="1"/>
          </p:cNvSpPr>
          <p:nvPr>
            <p:ph type="sldNum" idx="12"/>
          </p:nvPr>
        </p:nvSpPr>
        <p:spPr>
          <a:xfrm>
            <a:off x="6556321" y="6247376"/>
            <a:ext cx="2128320" cy="470930"/>
          </a:xfrm>
        </p:spPr>
        <p:txBody>
          <a:bodyPr/>
          <a:lstStyle>
            <a:lvl1pPr>
              <a:defRPr/>
            </a:lvl1pPr>
          </a:lstStyle>
          <a:p>
            <a:fld id="{2EFC9660-51E8-4940-98F3-5C7315B88EA5}"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715718-F355-534B-9ED2-B35C4FED0A43}" type="slidenum">
              <a:rPr lang="en-US" smtClean="0"/>
              <a:pPr/>
              <a:t>‹#›</a:t>
            </a:fld>
            <a:endParaRPr lang="en-US" dirty="0"/>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CA"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dirty="0"/>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CA" dirty="0"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CA"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519841-B96A-4DD9-B158-9961937F6A4E}" type="slidenum">
              <a:rPr/>
              <a:pPr/>
              <a:t>‹#›</a:t>
            </a:fld>
            <a:endParaRPr/>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Date Placeholder 4"/>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715718-F355-534B-9ED2-B35C4FED0A43}" type="slidenum">
              <a:rPr lang="en-US" smtClean="0"/>
              <a:pPr/>
              <a:t>‹#›</a:t>
            </a:fld>
            <a:endParaRPr lang="en-US" dirty="0"/>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7" name="Date Placeholder 6"/>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715718-F355-534B-9ED2-B35C4FED0A4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715718-F355-534B-9ED2-B35C4FED0A43}" type="slidenum">
              <a:rPr lang="en-US" smtClean="0"/>
              <a:pPr/>
              <a:t>‹#›</a:t>
            </a:fld>
            <a:endParaRPr lang="en-US" dirty="0"/>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715718-F355-534B-9ED2-B35C4FED0A4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CA"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9D6BA6-FA0D-8341-8392-60CD1CD66B5A}" type="datetimeFigureOut">
              <a:rPr lang="en-US" smtClean="0"/>
              <a:pPr/>
              <a:t>2/22/2010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715718-F355-534B-9ED2-B35C4FED0A4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9D6BA6-FA0D-8341-8392-60CD1CD66B5A}" type="datetimeFigureOut">
              <a:rPr lang="en-US" smtClean="0"/>
              <a:pPr/>
              <a:t>2/22/2010</a:t>
            </a:fld>
            <a:endParaRPr lang="en-US" dirty="0"/>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8715718-F355-534B-9ED2-B35C4FED0A4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96001" y="1036909"/>
            <a:ext cx="8105760" cy="4470229"/>
          </a:xfrm>
          <a:prstGeom prst="rect">
            <a:avLst/>
          </a:prstGeom>
          <a:noFill/>
          <a:ln w="9525">
            <a:noFill/>
            <a:round/>
            <a:headEnd/>
            <a:tailEnd/>
          </a:ln>
          <a:effectLst/>
        </p:spPr>
        <p:txBody>
          <a:bodyPr wrap="none" lIns="81639" tIns="53555"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b="1" i="1" dirty="0">
                <a:latin typeface="Times New Roman" pitchFamily="16" charset="0"/>
              </a:rPr>
              <a:t>Benefits of Teaching Drama</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latin typeface="Times New Roman" pitchFamily="16" charset="0"/>
            </a:endParaRPr>
          </a:p>
          <a:p>
            <a:pPr>
              <a:lnSpc>
                <a:spcPct val="95000"/>
              </a:lnSpc>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Holistic Approach To Language Learning</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lnSpc>
                <a:spcPct val="95000"/>
              </a:lnSpc>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Collaborative Experience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lnSpc>
                <a:spcPct val="95000"/>
              </a:lnSpc>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Develops Confidence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p:txBody>
      </p:sp>
      <p:sp>
        <p:nvSpPr>
          <p:cNvPr id="3074" name="Line 2"/>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3075" name="Line 3"/>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3076" name="Line 4"/>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pic>
        <p:nvPicPr>
          <p:cNvPr id="3077" name="Picture 5"/>
          <p:cNvPicPr>
            <a:picLocks noChangeAspect="1" noChangeArrowheads="1"/>
          </p:cNvPicPr>
          <p:nvPr/>
        </p:nvPicPr>
        <p:blipFill>
          <a:blip r:embed="rId3"/>
          <a:srcRect/>
          <a:stretch>
            <a:fillRect/>
          </a:stretch>
        </p:blipFill>
        <p:spPr bwMode="auto">
          <a:xfrm>
            <a:off x="4976640" y="1866436"/>
            <a:ext cx="3939840" cy="3076163"/>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Line 1"/>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8194" name="Line 2"/>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8195" name="Line 3"/>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
        <p:nvSpPr>
          <p:cNvPr id="8196" name="Text Box 4"/>
          <p:cNvSpPr txBox="1">
            <a:spLocks noChangeArrowheads="1"/>
          </p:cNvSpPr>
          <p:nvPr/>
        </p:nvSpPr>
        <p:spPr bwMode="auto">
          <a:xfrm>
            <a:off x="489600" y="1015262"/>
            <a:ext cx="5564836" cy="2562029"/>
          </a:xfrm>
          <a:prstGeom prst="rect">
            <a:avLst/>
          </a:prstGeom>
          <a:noFill/>
          <a:ln w="9525">
            <a:noFill/>
            <a:round/>
            <a:headEnd/>
            <a:tailEnd/>
          </a:ln>
          <a:effectLst/>
        </p:spPr>
        <p:txBody>
          <a:bodyPr wrap="none" lIns="81639" tIns="51269"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Concepts and Conventions: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In regards to the source material selected, students should </a:t>
            </a:r>
            <a:endParaRPr lang="en-CA" dirty="0" smtClean="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smtClean="0">
                <a:latin typeface="Times New Roman" pitchFamily="16" charset="0"/>
              </a:rPr>
              <a:t>Become</a:t>
            </a:r>
            <a:r>
              <a:rPr lang="en-CA" dirty="0" smtClean="0">
                <a:latin typeface="Times New Roman" pitchFamily="16" charset="0"/>
              </a:rPr>
              <a:t> </a:t>
            </a:r>
            <a:r>
              <a:rPr lang="en-CA" dirty="0" smtClean="0">
                <a:latin typeface="Times New Roman" pitchFamily="16" charset="0"/>
              </a:rPr>
              <a:t>familiar </a:t>
            </a:r>
            <a:r>
              <a:rPr lang="en-CA" dirty="0">
                <a:latin typeface="Times New Roman" pitchFamily="16" charset="0"/>
              </a:rPr>
              <a:t>with:</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	The context of the script  (author background, period, setting etc...)</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               The conventions at use within the script</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	The structural elements and forms used within the script being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               studied</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Based on script selection, the elements used may vary.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Some examples of conventions found within drama:</a:t>
            </a:r>
          </a:p>
        </p:txBody>
      </p:sp>
      <p:sp>
        <p:nvSpPr>
          <p:cNvPr id="8197" name="Text Box 5"/>
          <p:cNvSpPr txBox="1">
            <a:spLocks noChangeArrowheads="1"/>
          </p:cNvSpPr>
          <p:nvPr/>
        </p:nvSpPr>
        <p:spPr bwMode="auto">
          <a:xfrm>
            <a:off x="1156320" y="4573921"/>
            <a:ext cx="3962880" cy="2193351"/>
          </a:xfrm>
          <a:prstGeom prst="rect">
            <a:avLst/>
          </a:prstGeom>
          <a:noFill/>
          <a:ln w="9525">
            <a:noFill/>
            <a:round/>
            <a:headEnd/>
            <a:tailEnd/>
          </a:ln>
          <a:effectLst/>
        </p:spPr>
        <p:txBody>
          <a:bodyPr wrap="none" lIns="81639" tIns="49963"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The Tragic Hero &amp; Divine Order</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Monologue </a:t>
            </a:r>
            <a:r>
              <a:rPr lang="en-CA" sz="1500" dirty="0" err="1">
                <a:latin typeface="Times New Roman" pitchFamily="16" charset="0"/>
              </a:rPr>
              <a:t>vs</a:t>
            </a:r>
            <a:r>
              <a:rPr lang="en-CA" sz="1500" dirty="0">
                <a:latin typeface="Times New Roman" pitchFamily="16" charset="0"/>
              </a:rPr>
              <a:t> Soliloquy </a:t>
            </a:r>
            <a:r>
              <a:rPr lang="en-CA" sz="1500" dirty="0" err="1">
                <a:latin typeface="Times New Roman" pitchFamily="16" charset="0"/>
              </a:rPr>
              <a:t>vs</a:t>
            </a:r>
            <a:r>
              <a:rPr lang="en-CA" sz="1500" dirty="0">
                <a:latin typeface="Times New Roman" pitchFamily="16" charset="0"/>
              </a:rPr>
              <a:t> Aside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External/Internal characteristics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Dynamic vs. Static Characters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Stock Characters  (Commedia </a:t>
            </a:r>
            <a:r>
              <a:rPr lang="en-CA" sz="1500" dirty="0" err="1">
                <a:latin typeface="Times New Roman" pitchFamily="16" charset="0"/>
              </a:rPr>
              <a:t>dell'arte</a:t>
            </a:r>
            <a:r>
              <a:rPr lang="en-CA" sz="1500" dirty="0">
                <a:latin typeface="Times New Roman" pitchFamily="16" charset="0"/>
              </a:rPr>
              <a:t> and beyond)</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solidFill>
                <a:srgbClr val="000000"/>
              </a:solidFill>
              <a:latin typeface="Times New Roman" pitchFamily="16" charset="0"/>
            </a:endParaRPr>
          </a:p>
        </p:txBody>
      </p:sp>
      <p:pic>
        <p:nvPicPr>
          <p:cNvPr id="8198" name="Picture 6"/>
          <p:cNvPicPr>
            <a:picLocks noChangeAspect="1" noChangeArrowheads="1"/>
          </p:cNvPicPr>
          <p:nvPr/>
        </p:nvPicPr>
        <p:blipFill>
          <a:blip r:embed="rId3"/>
          <a:srcRect/>
          <a:stretch>
            <a:fillRect/>
          </a:stretch>
        </p:blipFill>
        <p:spPr bwMode="auto">
          <a:xfrm>
            <a:off x="6252480" y="1273094"/>
            <a:ext cx="2563200" cy="4899394"/>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Line 1"/>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9218" name="Line 2"/>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9219" name="Line 3"/>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
        <p:nvSpPr>
          <p:cNvPr id="9220" name="Text Box 4"/>
          <p:cNvSpPr txBox="1">
            <a:spLocks noChangeArrowheads="1"/>
          </p:cNvSpPr>
          <p:nvPr/>
        </p:nvSpPr>
        <p:spPr bwMode="auto">
          <a:xfrm>
            <a:off x="489600" y="1143480"/>
            <a:ext cx="6896160" cy="4542237"/>
          </a:xfrm>
          <a:prstGeom prst="rect">
            <a:avLst/>
          </a:prstGeom>
          <a:noFill/>
          <a:ln w="9525">
            <a:noFill/>
            <a:round/>
            <a:headEnd/>
            <a:tailEnd/>
          </a:ln>
          <a:effectLst/>
        </p:spPr>
        <p:txBody>
          <a:bodyPr wrap="none" lIns="81639" tIns="51269"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b="1" i="1" dirty="0">
                <a:latin typeface="Times New Roman" pitchFamily="16" charset="0"/>
              </a:rPr>
              <a:t>Developing a Character Biography and Engaging Students in Their Role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Have students develop a character biography</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Suggestions for areas of questioning:</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Personal details (name, age, etc.)</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Social and Cultural background</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Appearance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Sense of self</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Personality</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Abilities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Relationships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This biography can also be extended in journal entries by having students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respond to situations or questions in the role of the character.  This type of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written exercise can help the students develop a stronger grasp of their character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and promote a deeper connection to the role.</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solidFill>
                <a:srgbClr val="000000"/>
              </a:solidFill>
              <a:latin typeface="Times New Roman" pitchFamily="16"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Line 1"/>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10242" name="Line 2"/>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10243" name="Line 3"/>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
        <p:nvSpPr>
          <p:cNvPr id="10244" name="Text Box 4"/>
          <p:cNvSpPr txBox="1">
            <a:spLocks noChangeArrowheads="1"/>
          </p:cNvSpPr>
          <p:nvPr/>
        </p:nvSpPr>
        <p:spPr bwMode="auto">
          <a:xfrm>
            <a:off x="489601" y="920257"/>
            <a:ext cx="8327520" cy="5121178"/>
          </a:xfrm>
          <a:prstGeom prst="rect">
            <a:avLst/>
          </a:prstGeom>
          <a:noFill/>
          <a:ln w="9525">
            <a:noFill/>
            <a:round/>
            <a:headEnd/>
            <a:tailEnd/>
          </a:ln>
          <a:effectLst/>
        </p:spPr>
        <p:txBody>
          <a:bodyPr lIns="81639" tIns="55188" rIns="81639" bIns="40820"/>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b="1" u="sng" dirty="0"/>
              <a:t>Steps to developing your character:</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b="1" i="1"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Read the entire script. No excuses.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b="1" i="1"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Put the play into context:</a:t>
            </a:r>
            <a:r>
              <a:rPr lang="en-CA" sz="1500" dirty="0"/>
              <a:t> Consider when and where the play is taking place, and the background of the author.  </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t>I</a:t>
            </a:r>
            <a:r>
              <a:rPr lang="en-CA" sz="1500" b="1" i="1" dirty="0"/>
              <a:t>dentifying the story being told: </a:t>
            </a:r>
            <a:r>
              <a:rPr lang="en-CA" sz="1500" dirty="0"/>
              <a:t> Consider the whole story and how it progresses.  This is important as you will have a better understanding of how your character fits into it.</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t> </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1500" b="1" i="1" dirty="0"/>
              <a:t>Drawing upon evidence in the script:</a:t>
            </a:r>
            <a:r>
              <a:rPr lang="en-US" sz="1500" dirty="0"/>
              <a:t> Pay attention to relationships and interactions.  What motivates your character, and what are they feeling? What does your character say and what is said about them?</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Fill in the blanks:  </a:t>
            </a:r>
            <a:r>
              <a:rPr lang="en-CA" sz="1500" dirty="0"/>
              <a:t> Create a logical history for your character filling in as much background information as possible. </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Identify what came before:</a:t>
            </a:r>
            <a:r>
              <a:rPr lang="en-CA" sz="1500" dirty="0"/>
              <a:t>  Consider what your character was feeling and doing in the time prior to the scene, this can give you a better grasp of what attitude and emotions to start with.</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b="1" i="1"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Don't be afraid to experiment:</a:t>
            </a:r>
            <a:r>
              <a:rPr lang="en-CA" sz="1500" dirty="0"/>
              <a:t> There isn't always one answer, don't be afraid to experiment with different choices in how you portray your character, just remember the goal is consistency.</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b="1" i="1" dirty="0"/>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b="1" i="1" dirty="0"/>
              <a:t>Read the script again.  Don't be lazy. Its not going to hurt you.</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Line 1"/>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11266" name="Line 2"/>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11267" name="Line 3"/>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
        <p:nvSpPr>
          <p:cNvPr id="11268" name="Text Box 4"/>
          <p:cNvSpPr txBox="1">
            <a:spLocks noChangeArrowheads="1"/>
          </p:cNvSpPr>
          <p:nvPr/>
        </p:nvSpPr>
        <p:spPr bwMode="auto">
          <a:xfrm>
            <a:off x="489600" y="979303"/>
            <a:ext cx="4245120" cy="5080853"/>
          </a:xfrm>
          <a:prstGeom prst="rect">
            <a:avLst/>
          </a:prstGeom>
          <a:noFill/>
          <a:ln w="9525">
            <a:noFill/>
            <a:round/>
            <a:headEnd/>
            <a:tailEnd/>
          </a:ln>
          <a:effectLst/>
        </p:spPr>
        <p:txBody>
          <a:bodyPr lIns="81639" tIns="51269"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b="1" i="1" dirty="0">
                <a:latin typeface="Times New Roman" pitchFamily="16" charset="0"/>
              </a:rPr>
              <a:t>Potential Concerns: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b="1" u="sng"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i="1" dirty="0">
                <a:latin typeface="Times New Roman" pitchFamily="16" charset="0"/>
              </a:rPr>
              <a:t>Is this fair to students with larger/smaller roles?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Larger Roles </a:t>
            </a:r>
            <a:r>
              <a:rPr lang="en-CA" sz="1500" dirty="0">
                <a:latin typeface="Times New Roman" pitchFamily="16" charset="0"/>
              </a:rPr>
              <a:t>– More Information / less room for interpretation</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Smaller Roles </a:t>
            </a:r>
            <a:r>
              <a:rPr lang="en-CA" sz="1500" dirty="0">
                <a:latin typeface="Times New Roman" pitchFamily="16" charset="0"/>
              </a:rPr>
              <a:t>– Less Information / more room for interpretation</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dirty="0">
                <a:latin typeface="Times New Roman" pitchFamily="16" charset="0"/>
              </a:rPr>
              <a:t>In both instances, students should be able to explain and support their choices/findings.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b="1" i="1" dirty="0">
                <a:latin typeface="Times New Roman" pitchFamily="16" charset="0"/>
              </a:rPr>
              <a:t>How can I ensure students are understanding the material/concepts?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Model / Guided Practice / Independent Practice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Monitor Student Progress through observations, assessments and class activities*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1500" i="1"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1500" i="1" dirty="0">
                <a:latin typeface="Times New Roman" pitchFamily="16" charset="0"/>
              </a:rPr>
              <a:t>Be an active part of the classroom</a:t>
            </a:r>
          </a:p>
        </p:txBody>
      </p:sp>
      <p:pic>
        <p:nvPicPr>
          <p:cNvPr id="11269" name="Picture 5"/>
          <p:cNvPicPr>
            <a:picLocks noChangeAspect="1" noChangeArrowheads="1"/>
          </p:cNvPicPr>
          <p:nvPr/>
        </p:nvPicPr>
        <p:blipFill>
          <a:blip r:embed="rId3"/>
          <a:srcRect/>
          <a:stretch>
            <a:fillRect/>
          </a:stretch>
        </p:blipFill>
        <p:spPr bwMode="auto">
          <a:xfrm>
            <a:off x="4986720" y="2122783"/>
            <a:ext cx="3830400" cy="2612434"/>
          </a:xfrm>
          <a:prstGeom prst="rect">
            <a:avLst/>
          </a:prstGeom>
          <a:noFill/>
          <a:ln w="9525">
            <a:noFill/>
            <a:round/>
            <a:headEnd/>
            <a:tailEnd/>
          </a:ln>
          <a:effectLst>
            <a:outerShdw dist="152735" dir="2700000" algn="ctr" rotWithShape="0">
              <a:srgbClr val="808080"/>
            </a:outerShdw>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I Go Onstage?</a:t>
            </a:r>
            <a:endParaRPr lang="en-US" dirty="0"/>
          </a:p>
        </p:txBody>
      </p:sp>
      <p:graphicFrame>
        <p:nvGraphicFramePr>
          <p:cNvPr id="4" name="Content Placeholder 3"/>
          <p:cNvGraphicFramePr>
            <a:graphicFrameLocks noGrp="1"/>
          </p:cNvGraphicFramePr>
          <p:nvPr>
            <p:ph idx="1"/>
          </p:nvPr>
        </p:nvGraphicFramePr>
        <p:xfrm>
          <a:off x="457200" y="2057400"/>
          <a:ext cx="82296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57200" y="1503402"/>
            <a:ext cx="8229599" cy="369332"/>
          </a:xfrm>
          <a:prstGeom prst="rect">
            <a:avLst/>
          </a:prstGeom>
          <a:noFill/>
        </p:spPr>
        <p:txBody>
          <a:bodyPr wrap="square" rtlCol="0">
            <a:spAutoFit/>
          </a:bodyPr>
          <a:lstStyle/>
          <a:p>
            <a:r>
              <a:rPr lang="en-US" dirty="0" smtClean="0"/>
              <a:t>----------------------  --------------- Backstage Wings----------------------------------------------</a:t>
            </a:r>
            <a:endParaRPr lang="en-US" dirty="0"/>
          </a:p>
        </p:txBody>
      </p:sp>
      <p:sp>
        <p:nvSpPr>
          <p:cNvPr id="6" name="TextBox 5"/>
          <p:cNvSpPr txBox="1"/>
          <p:nvPr/>
        </p:nvSpPr>
        <p:spPr>
          <a:xfrm>
            <a:off x="457201" y="6268717"/>
            <a:ext cx="8229598" cy="369332"/>
          </a:xfrm>
          <a:prstGeom prst="rect">
            <a:avLst/>
          </a:prstGeom>
          <a:noFill/>
        </p:spPr>
        <p:txBody>
          <a:bodyPr wrap="square" rtlCol="0">
            <a:spAutoFit/>
          </a:bodyPr>
          <a:lstStyle/>
          <a:p>
            <a:r>
              <a:rPr lang="en-US" dirty="0" smtClean="0"/>
              <a:t>                                                                              Audience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Talk Like a Director!</a:t>
            </a:r>
            <a:endParaRPr lang="en-US" dirty="0"/>
          </a:p>
        </p:txBody>
      </p:sp>
      <p:graphicFrame>
        <p:nvGraphicFramePr>
          <p:cNvPr id="4" name="Content Placeholder 3"/>
          <p:cNvGraphicFramePr>
            <a:graphicFrameLocks noGrp="1"/>
          </p:cNvGraphicFramePr>
          <p:nvPr>
            <p:ph idx="1"/>
          </p:nvPr>
        </p:nvGraphicFramePr>
        <p:xfrm>
          <a:off x="457200" y="2057400"/>
          <a:ext cx="8229600" cy="4539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Talk Like a Director!</a:t>
            </a:r>
            <a:endParaRPr lang="en-US" dirty="0"/>
          </a:p>
        </p:txBody>
      </p:sp>
      <p:graphicFrame>
        <p:nvGraphicFramePr>
          <p:cNvPr id="4" name="Content Placeholder 3"/>
          <p:cNvGraphicFramePr>
            <a:graphicFrameLocks noGrp="1"/>
          </p:cNvGraphicFramePr>
          <p:nvPr>
            <p:ph idx="1"/>
          </p:nvPr>
        </p:nvGraphicFramePr>
        <p:xfrm>
          <a:off x="457200" y="2057400"/>
          <a:ext cx="8229600" cy="4539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Talk Like a Director!</a:t>
            </a:r>
            <a:endParaRPr lang="en-US" dirty="0"/>
          </a:p>
        </p:txBody>
      </p:sp>
      <p:graphicFrame>
        <p:nvGraphicFramePr>
          <p:cNvPr id="4" name="Content Placeholder 3"/>
          <p:cNvGraphicFramePr>
            <a:graphicFrameLocks noGrp="1"/>
          </p:cNvGraphicFramePr>
          <p:nvPr>
            <p:ph idx="1"/>
          </p:nvPr>
        </p:nvGraphicFramePr>
        <p:xfrm>
          <a:off x="457200" y="2057400"/>
          <a:ext cx="8229600" cy="4539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Should I Behave?</a:t>
            </a:r>
            <a:endParaRPr lang="en-US" dirty="0"/>
          </a:p>
        </p:txBody>
      </p:sp>
      <p:sp>
        <p:nvSpPr>
          <p:cNvPr id="3" name="Content Placeholder 2"/>
          <p:cNvSpPr>
            <a:spLocks noGrp="1"/>
          </p:cNvSpPr>
          <p:nvPr>
            <p:ph idx="1"/>
          </p:nvPr>
        </p:nvSpPr>
        <p:spPr>
          <a:xfrm>
            <a:off x="457200" y="1720902"/>
            <a:ext cx="8229600" cy="4814429"/>
          </a:xfrm>
        </p:spPr>
        <p:txBody>
          <a:bodyPr>
            <a:normAutofit lnSpcReduction="10000"/>
          </a:bodyPr>
          <a:lstStyle/>
          <a:p>
            <a:pPr>
              <a:buNone/>
            </a:pPr>
            <a:r>
              <a:rPr lang="en-US" dirty="0" smtClean="0"/>
              <a:t>Respect your director and fellow cast by listening to their ideas, sharing your own, following directions given, memorizing your lines, being on time and reliable, and respecting personal space (hands off, feet off!). </a:t>
            </a:r>
          </a:p>
          <a:p>
            <a:pPr>
              <a:buNone/>
            </a:pPr>
            <a:r>
              <a:rPr lang="en-US" dirty="0" smtClean="0"/>
              <a:t>Take care of your scripts-they are all you have to work with.</a:t>
            </a:r>
          </a:p>
          <a:p>
            <a:pPr>
              <a:buNone/>
            </a:pPr>
            <a:r>
              <a:rPr lang="en-US" dirty="0" smtClean="0"/>
              <a:t>Be an encouraging audience member-applaud, laugh when things are supposed to be funny, give positive feedback to the actors at the end.</a:t>
            </a:r>
          </a:p>
          <a:p>
            <a:pPr>
              <a:buNone/>
            </a:pPr>
            <a:r>
              <a:rPr lang="en-US" dirty="0" smtClean="0"/>
              <a:t>Don’t “steal the show,” let your cast shine too!</a:t>
            </a:r>
          </a:p>
          <a:p>
            <a:pPr>
              <a:buNone/>
            </a:pPr>
            <a:r>
              <a:rPr lang="en-US" dirty="0" smtClean="0"/>
              <a:t>Say “Break a Leg,” instead of “Good Luck,” to the actors before they perform! Theatre is a superstitious place!</a:t>
            </a:r>
          </a:p>
          <a:p>
            <a:pPr>
              <a:buNone/>
            </a:pPr>
            <a:endParaRPr lang="en-US" dirty="0" smtClean="0"/>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Have Any Acting Tips?</a:t>
            </a:r>
            <a:endParaRPr lang="en-US" dirty="0"/>
          </a:p>
        </p:txBody>
      </p:sp>
      <p:sp>
        <p:nvSpPr>
          <p:cNvPr id="3" name="Content Placeholder 2"/>
          <p:cNvSpPr>
            <a:spLocks noGrp="1"/>
          </p:cNvSpPr>
          <p:nvPr>
            <p:ph idx="1"/>
          </p:nvPr>
        </p:nvSpPr>
        <p:spPr>
          <a:xfrm>
            <a:off x="457200" y="1720902"/>
            <a:ext cx="8229600" cy="4814429"/>
          </a:xfrm>
        </p:spPr>
        <p:txBody>
          <a:bodyPr>
            <a:normAutofit fontScale="92500"/>
          </a:bodyPr>
          <a:lstStyle/>
          <a:p>
            <a:pPr>
              <a:buNone/>
            </a:pPr>
            <a:r>
              <a:rPr lang="en-US" dirty="0" smtClean="0"/>
              <a:t>Speak LOUDLY and CLEARLY (projection and pronunciation!)</a:t>
            </a:r>
          </a:p>
          <a:p>
            <a:pPr>
              <a:buNone/>
            </a:pPr>
            <a:r>
              <a:rPr lang="en-US" dirty="0" smtClean="0"/>
              <a:t>Always have your face to the audience when speaking!</a:t>
            </a:r>
          </a:p>
          <a:p>
            <a:pPr>
              <a:buNone/>
            </a:pPr>
            <a:r>
              <a:rPr lang="en-US" dirty="0" smtClean="0"/>
              <a:t>“Cheat” your body to the audience! Angle it outwards.</a:t>
            </a:r>
          </a:p>
          <a:p>
            <a:pPr>
              <a:buNone/>
            </a:pPr>
            <a:r>
              <a:rPr lang="en-US" dirty="0" smtClean="0"/>
              <a:t>“Colour” your words: use expression!</a:t>
            </a:r>
          </a:p>
          <a:p>
            <a:pPr>
              <a:buNone/>
            </a:pPr>
            <a:r>
              <a:rPr lang="en-US" dirty="0" smtClean="0"/>
              <a:t>Stay in character at all times, regardless of what unexpected things happen during the show! Try to understand what your character feels and means when they say something!</a:t>
            </a:r>
          </a:p>
          <a:p>
            <a:pPr>
              <a:buNone/>
            </a:pPr>
            <a:r>
              <a:rPr lang="en-US" dirty="0" smtClean="0"/>
              <a:t>Practice! Practice! Practice! </a:t>
            </a:r>
          </a:p>
          <a:p>
            <a:pPr>
              <a:buNone/>
            </a:pPr>
            <a:r>
              <a:rPr lang="en-US" dirty="0" smtClean="0"/>
              <a:t>Highlight your lines only so you can find them when you need to!</a:t>
            </a:r>
          </a:p>
          <a:p>
            <a:pPr>
              <a:buNone/>
            </a:pPr>
            <a:endParaRPr lang="en-US" dirty="0" smtClean="0"/>
          </a:p>
          <a:p>
            <a:pPr>
              <a:buNone/>
            </a:pP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396001" y="1036909"/>
            <a:ext cx="8105760" cy="4470229"/>
          </a:xfrm>
          <a:prstGeom prst="rect">
            <a:avLst/>
          </a:prstGeom>
          <a:noFill/>
          <a:ln w="9525">
            <a:noFill/>
            <a:round/>
            <a:headEnd/>
            <a:tailEnd/>
          </a:ln>
          <a:effectLst/>
        </p:spPr>
        <p:txBody>
          <a:bodyPr wrap="none" lIns="81639" tIns="53555"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b="1" i="1" dirty="0">
                <a:latin typeface="Times New Roman" pitchFamily="16" charset="0"/>
              </a:rPr>
              <a:t>Questions To Ask In Selecting Scripts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What grade level am I targeting?</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What do I want to teach my students?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How Much time am I willing to spend?</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How will the class be divided?</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Is there a target audience?</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solidFill>
                <a:srgbClr val="000000"/>
              </a:solidFill>
              <a:latin typeface="Times New Roman" pitchFamily="16" charset="0"/>
            </a:endParaRPr>
          </a:p>
        </p:txBody>
      </p:sp>
      <p:sp>
        <p:nvSpPr>
          <p:cNvPr id="4098" name="Line 2"/>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4099" name="Line 3"/>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4100" name="Line 4"/>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11682" y="631973"/>
            <a:ext cx="9144000" cy="6228714"/>
          </a:xfrm>
          <a:prstGeom prst="rect">
            <a:avLst/>
          </a:prstGeom>
          <a:noFill/>
          <a:ln w="9525">
            <a:noFill/>
            <a:miter lim="800000"/>
            <a:headEnd/>
            <a:tailEnd/>
          </a:ln>
          <a:effectLst/>
        </p:spPr>
      </p:pic>
      <p:sp>
        <p:nvSpPr>
          <p:cNvPr id="6" name="TextBox 5"/>
          <p:cNvSpPr txBox="1"/>
          <p:nvPr/>
        </p:nvSpPr>
        <p:spPr>
          <a:xfrm>
            <a:off x="958046" y="-24"/>
            <a:ext cx="6828664" cy="769441"/>
          </a:xfrm>
          <a:prstGeom prst="rect">
            <a:avLst/>
          </a:prstGeom>
          <a:noFill/>
        </p:spPr>
        <p:txBody>
          <a:bodyPr wrap="none" rtlCol="0">
            <a:spAutoFit/>
          </a:bodyPr>
          <a:lstStyle/>
          <a:p>
            <a:r>
              <a:rPr lang="en-CA" sz="4400" b="1" dirty="0" smtClean="0"/>
              <a:t>Performing in the Classroom</a:t>
            </a:r>
            <a:endParaRPr lang="en-CA" sz="44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928802"/>
          </a:xfrm>
        </p:spPr>
        <p:txBody>
          <a:bodyPr>
            <a:normAutofit/>
          </a:bodyPr>
          <a:lstStyle/>
          <a:p>
            <a:r>
              <a:rPr lang="en-CA" b="1" dirty="0" smtClean="0"/>
              <a:t>Reasons to use Dramatic</a:t>
            </a:r>
            <a:br>
              <a:rPr lang="en-CA" b="1" dirty="0" smtClean="0"/>
            </a:br>
            <a:r>
              <a:rPr lang="en-CA" b="1" dirty="0" smtClean="0"/>
              <a:t> Performance in the Classroom</a:t>
            </a:r>
            <a:endParaRPr lang="en-CA" b="1" dirty="0"/>
          </a:p>
        </p:txBody>
      </p:sp>
      <p:sp>
        <p:nvSpPr>
          <p:cNvPr id="3" name="Content Placeholder 2"/>
          <p:cNvSpPr>
            <a:spLocks noGrp="1"/>
          </p:cNvSpPr>
          <p:nvPr>
            <p:ph idx="1"/>
          </p:nvPr>
        </p:nvSpPr>
        <p:spPr>
          <a:xfrm>
            <a:off x="457200" y="1690255"/>
            <a:ext cx="8229600" cy="5124041"/>
          </a:xfrm>
        </p:spPr>
        <p:txBody>
          <a:bodyPr>
            <a:normAutofit fontScale="85000" lnSpcReduction="20000"/>
          </a:bodyPr>
          <a:lstStyle/>
          <a:p>
            <a:pPr>
              <a:buNone/>
            </a:pPr>
            <a:r>
              <a:rPr lang="en-CA" sz="1900" dirty="0"/>
              <a:t>-Drama forces students to use language actively</a:t>
            </a:r>
            <a:r>
              <a:rPr lang="en-CA" sz="1900" dirty="0" smtClean="0"/>
              <a:t>.</a:t>
            </a:r>
          </a:p>
          <a:p>
            <a:pPr>
              <a:buNone/>
            </a:pPr>
            <a:endParaRPr lang="en-CA" sz="1900" dirty="0" smtClean="0"/>
          </a:p>
          <a:p>
            <a:pPr>
              <a:buNone/>
            </a:pPr>
            <a:r>
              <a:rPr lang="en-CA" sz="1900" dirty="0" smtClean="0"/>
              <a:t>-Drama </a:t>
            </a:r>
            <a:r>
              <a:rPr lang="en-CA" sz="1900" dirty="0"/>
              <a:t>engages students in the analysis of a text. </a:t>
            </a:r>
          </a:p>
          <a:p>
            <a:pPr>
              <a:buNone/>
            </a:pPr>
            <a:endParaRPr lang="en-CA" sz="1900" dirty="0" smtClean="0"/>
          </a:p>
          <a:p>
            <a:pPr>
              <a:buNone/>
            </a:pPr>
            <a:r>
              <a:rPr lang="en-CA" sz="1900" dirty="0" smtClean="0"/>
              <a:t>-</a:t>
            </a:r>
            <a:r>
              <a:rPr lang="en-CA" sz="1900" dirty="0"/>
              <a:t>It is proven that students understand more when they see and hear a text.</a:t>
            </a:r>
          </a:p>
          <a:p>
            <a:pPr>
              <a:buNone/>
            </a:pPr>
            <a:endParaRPr lang="en-CA" sz="1900" dirty="0" smtClean="0"/>
          </a:p>
          <a:p>
            <a:pPr>
              <a:buNone/>
            </a:pPr>
            <a:r>
              <a:rPr lang="en-CA" sz="1900" dirty="0"/>
              <a:t>-Drama is a fun and engaging way to approach to oral communication.</a:t>
            </a:r>
          </a:p>
          <a:p>
            <a:pPr>
              <a:buNone/>
            </a:pPr>
            <a:endParaRPr lang="en-CA" sz="1900" dirty="0" smtClean="0"/>
          </a:p>
          <a:p>
            <a:pPr>
              <a:buNone/>
            </a:pPr>
            <a:r>
              <a:rPr lang="en-CA" sz="1900" dirty="0"/>
              <a:t>-Drama forces students to work together in a way that most projects do not.</a:t>
            </a:r>
          </a:p>
          <a:p>
            <a:pPr>
              <a:buNone/>
            </a:pPr>
            <a:endParaRPr lang="en-CA" sz="1800" dirty="0" smtClean="0"/>
          </a:p>
          <a:p>
            <a:pPr>
              <a:buNone/>
            </a:pPr>
            <a:r>
              <a:rPr lang="en-CA" sz="1800" dirty="0" smtClean="0"/>
              <a:t>-”If students simply read Macbeth they have no personal stake in the story but if they become Macbeth they’ll never forget the experience.” – Philip </a:t>
            </a:r>
            <a:r>
              <a:rPr lang="en-CA" sz="1800" dirty="0" err="1" smtClean="0"/>
              <a:t>Sexsmith</a:t>
            </a:r>
            <a:r>
              <a:rPr lang="en-CA" sz="1800" dirty="0" smtClean="0"/>
              <a:t>  </a:t>
            </a:r>
            <a:endParaRPr lang="en-CA"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lstStyle/>
          <a:p>
            <a:r>
              <a:rPr lang="en-CA" b="1" dirty="0" smtClean="0"/>
              <a:t>Links to the Curriculum</a:t>
            </a:r>
            <a:endParaRPr lang="en-CA" b="1" dirty="0"/>
          </a:p>
        </p:txBody>
      </p:sp>
      <p:sp>
        <p:nvSpPr>
          <p:cNvPr id="3" name="Content Placeholder 2"/>
          <p:cNvSpPr>
            <a:spLocks noGrp="1"/>
          </p:cNvSpPr>
          <p:nvPr>
            <p:ph idx="1"/>
          </p:nvPr>
        </p:nvSpPr>
        <p:spPr>
          <a:xfrm>
            <a:off x="-221673" y="1731824"/>
            <a:ext cx="9365673" cy="5562193"/>
          </a:xfrm>
        </p:spPr>
        <p:txBody>
          <a:bodyPr>
            <a:normAutofit fontScale="32500" lnSpcReduction="20000"/>
          </a:bodyPr>
          <a:lstStyle/>
          <a:p>
            <a:pPr>
              <a:buNone/>
            </a:pPr>
            <a:r>
              <a:rPr lang="en-CA" sz="4300" dirty="0" smtClean="0">
                <a:latin typeface="Times New Roman" pitchFamily="18" charset="0"/>
                <a:cs typeface="Times New Roman" pitchFamily="18" charset="0"/>
              </a:rPr>
              <a:t>	-G.C.O. #2: Students will be expected to communicate information and ideas effectively and clearly and to respond personally and critically.</a:t>
            </a:r>
          </a:p>
          <a:p>
            <a:pPr>
              <a:buNone/>
            </a:pPr>
            <a:r>
              <a:rPr lang="en-CA" sz="4300" dirty="0" smtClean="0">
                <a:latin typeface="Times New Roman" pitchFamily="18" charset="0"/>
                <a:cs typeface="Times New Roman" pitchFamily="18" charset="0"/>
              </a:rPr>
              <a:t> 	-G.C.O. # 8: Students will be expected to use writing </a:t>
            </a:r>
            <a:r>
              <a:rPr lang="en-CA" sz="4300" b="1" dirty="0" smtClean="0">
                <a:latin typeface="Times New Roman" pitchFamily="18" charset="0"/>
                <a:cs typeface="Times New Roman" pitchFamily="18" charset="0"/>
              </a:rPr>
              <a:t>and other ways of representing</a:t>
            </a:r>
            <a:r>
              <a:rPr lang="en-CA" sz="4300" dirty="0" smtClean="0">
                <a:latin typeface="Times New Roman" pitchFamily="18" charset="0"/>
                <a:cs typeface="Times New Roman" pitchFamily="18" charset="0"/>
              </a:rPr>
              <a:t> to explore, clarify, and reflect on their thoughts, feelings, experiences, and learning; </a:t>
            </a:r>
            <a:r>
              <a:rPr lang="en-CA" sz="4300" b="1" dirty="0" smtClean="0">
                <a:latin typeface="Times New Roman" pitchFamily="18" charset="0"/>
                <a:cs typeface="Times New Roman" pitchFamily="18" charset="0"/>
              </a:rPr>
              <a:t>and to use their imagination.</a:t>
            </a:r>
            <a:endParaRPr lang="en-CA" sz="4300" dirty="0" smtClean="0">
              <a:latin typeface="Times New Roman" pitchFamily="18" charset="0"/>
              <a:cs typeface="Times New Roman" pitchFamily="18" charset="0"/>
            </a:endParaRPr>
          </a:p>
          <a:p>
            <a:pPr>
              <a:buNone/>
            </a:pPr>
            <a:r>
              <a:rPr lang="en-CA" sz="4300" dirty="0" smtClean="0">
                <a:latin typeface="Times New Roman" pitchFamily="18" charset="0"/>
                <a:cs typeface="Times New Roman" pitchFamily="18" charset="0"/>
              </a:rPr>
              <a:t>	- </a:t>
            </a:r>
            <a:r>
              <a:rPr lang="en-CA" sz="4300" dirty="0">
                <a:latin typeface="Times New Roman" pitchFamily="18" charset="0"/>
                <a:cs typeface="Times New Roman" pitchFamily="18" charset="0"/>
              </a:rPr>
              <a:t>“Drama is an important component of </a:t>
            </a:r>
            <a:r>
              <a:rPr lang="en-CA" sz="4300" i="1" dirty="0">
                <a:latin typeface="Times New Roman" pitchFamily="18" charset="0"/>
                <a:cs typeface="Times New Roman" pitchFamily="18" charset="0"/>
              </a:rPr>
              <a:t>ELA High School</a:t>
            </a:r>
            <a:r>
              <a:rPr lang="en-CA" sz="4300" dirty="0">
                <a:latin typeface="Times New Roman" pitchFamily="18" charset="0"/>
                <a:cs typeface="Times New Roman" pitchFamily="18" charset="0"/>
              </a:rPr>
              <a:t>. Learning experiences </a:t>
            </a:r>
            <a:r>
              <a:rPr lang="en-CA" sz="4300" dirty="0" smtClean="0">
                <a:latin typeface="Times New Roman" pitchFamily="18" charset="0"/>
                <a:cs typeface="Times New Roman" pitchFamily="18" charset="0"/>
              </a:rPr>
              <a:t>will focus </a:t>
            </a:r>
            <a:r>
              <a:rPr lang="en-CA" sz="4300" dirty="0">
                <a:latin typeface="Times New Roman" pitchFamily="18" charset="0"/>
                <a:cs typeface="Times New Roman" pitchFamily="18" charset="0"/>
              </a:rPr>
              <a:t>on the examination, development, and articulation of students’ thinking on a range of issues and will include role-playing and skill building. Language and literature can be approached through drama”( P. 163 of the ELA curriculum guide). </a:t>
            </a:r>
          </a:p>
          <a:p>
            <a:pPr>
              <a:buNone/>
            </a:pPr>
            <a:r>
              <a:rPr lang="en-CA" sz="4300" dirty="0">
                <a:latin typeface="Times New Roman" pitchFamily="18" charset="0"/>
                <a:cs typeface="Times New Roman" pitchFamily="18" charset="0"/>
              </a:rPr>
              <a:t> </a:t>
            </a:r>
            <a:r>
              <a:rPr lang="en-CA" sz="4300" dirty="0" smtClean="0">
                <a:latin typeface="Times New Roman" pitchFamily="18" charset="0"/>
                <a:cs typeface="Times New Roman" pitchFamily="18" charset="0"/>
              </a:rPr>
              <a:t>	- </a:t>
            </a:r>
            <a:r>
              <a:rPr lang="en-CA" sz="4300" dirty="0">
                <a:latin typeface="Times New Roman" pitchFamily="18" charset="0"/>
                <a:cs typeface="Times New Roman" pitchFamily="18" charset="0"/>
              </a:rPr>
              <a:t>“Personal responses, including spoken, written, and </a:t>
            </a:r>
            <a:r>
              <a:rPr lang="en-CA" sz="4300" b="1" i="1" dirty="0">
                <a:latin typeface="Times New Roman" pitchFamily="18" charset="0"/>
                <a:cs typeface="Times New Roman" pitchFamily="18" charset="0"/>
              </a:rPr>
              <a:t>dramatic interpretations</a:t>
            </a:r>
            <a:r>
              <a:rPr lang="en-CA" sz="4300" dirty="0">
                <a:latin typeface="Times New Roman" pitchFamily="18" charset="0"/>
                <a:cs typeface="Times New Roman" pitchFamily="18" charset="0"/>
              </a:rPr>
              <a:t>, are an important component of literature study” (P. 169 of the ELA curriculum guide).</a:t>
            </a:r>
          </a:p>
          <a:p>
            <a:pPr>
              <a:buNone/>
            </a:pPr>
            <a:r>
              <a:rPr lang="en-CA" sz="4300" dirty="0" smtClean="0">
                <a:latin typeface="Times New Roman" pitchFamily="18" charset="0"/>
                <a:cs typeface="Times New Roman" pitchFamily="18" charset="0"/>
              </a:rPr>
              <a:t>	</a:t>
            </a:r>
            <a:r>
              <a:rPr lang="en-CA" sz="4300" dirty="0">
                <a:latin typeface="Times New Roman" pitchFamily="18" charset="0"/>
                <a:cs typeface="Times New Roman" pitchFamily="18" charset="0"/>
              </a:rPr>
              <a:t> </a:t>
            </a:r>
            <a:r>
              <a:rPr lang="en-CA" sz="4300" dirty="0" smtClean="0">
                <a:latin typeface="Times New Roman" pitchFamily="18" charset="0"/>
                <a:cs typeface="Times New Roman" pitchFamily="18" charset="0"/>
              </a:rPr>
              <a:t>- </a:t>
            </a:r>
            <a:r>
              <a:rPr lang="en-CA" sz="4300" dirty="0">
                <a:latin typeface="Times New Roman" pitchFamily="18" charset="0"/>
                <a:cs typeface="Times New Roman" pitchFamily="18" charset="0"/>
              </a:rPr>
              <a:t>“Drama is a social process in which all students can work together to share ideas, solve problems, and create meaning” (P.170 of the ELA curriculum guide).</a:t>
            </a:r>
          </a:p>
          <a:p>
            <a:pPr>
              <a:buNone/>
            </a:pPr>
            <a:r>
              <a:rPr lang="en-CA" sz="4300" dirty="0">
                <a:latin typeface="Times New Roman" pitchFamily="18" charset="0"/>
                <a:cs typeface="Times New Roman" pitchFamily="18" charset="0"/>
              </a:rPr>
              <a:t> </a:t>
            </a:r>
            <a:r>
              <a:rPr lang="en-CA" sz="4300" dirty="0" smtClean="0">
                <a:latin typeface="Times New Roman" pitchFamily="18" charset="0"/>
                <a:cs typeface="Times New Roman" pitchFamily="18" charset="0"/>
              </a:rPr>
              <a:t>	- </a:t>
            </a:r>
            <a:r>
              <a:rPr lang="en-CA" sz="4300" dirty="0">
                <a:latin typeface="Times New Roman" pitchFamily="18" charset="0"/>
                <a:cs typeface="Times New Roman" pitchFamily="18" charset="0"/>
              </a:rPr>
              <a:t>All grades have an overview of dramatic experiences in the classroom.</a:t>
            </a:r>
          </a:p>
          <a:p>
            <a:pPr>
              <a:buNone/>
            </a:pPr>
            <a:r>
              <a:rPr lang="en-CA" sz="4300" dirty="0" smtClean="0">
                <a:latin typeface="Times New Roman" pitchFamily="18" charset="0"/>
                <a:cs typeface="Times New Roman" pitchFamily="18" charset="0"/>
              </a:rPr>
              <a:t>	</a:t>
            </a:r>
            <a:r>
              <a:rPr lang="en-CA" sz="4300" dirty="0">
                <a:latin typeface="Times New Roman" pitchFamily="18" charset="0"/>
                <a:cs typeface="Times New Roman" pitchFamily="18" charset="0"/>
              </a:rPr>
              <a:t>	-The overview for grade nine and ten states, “Students will engage in drama </a:t>
            </a:r>
            <a:r>
              <a:rPr lang="en-CA" sz="4300" dirty="0" smtClean="0">
                <a:latin typeface="Times New Roman" pitchFamily="18" charset="0"/>
                <a:cs typeface="Times New Roman" pitchFamily="18" charset="0"/>
              </a:rPr>
              <a:t>activities that </a:t>
            </a:r>
            <a:r>
              <a:rPr lang="en-CA" sz="4300" dirty="0">
                <a:latin typeface="Times New Roman" pitchFamily="18" charset="0"/>
                <a:cs typeface="Times New Roman" pitchFamily="18" charset="0"/>
              </a:rPr>
              <a:t>work toward the speaking and listening outcomes as well as </a:t>
            </a:r>
            <a:r>
              <a:rPr lang="en-CA" sz="4300" dirty="0" smtClean="0">
                <a:latin typeface="Times New Roman" pitchFamily="18" charset="0"/>
                <a:cs typeface="Times New Roman" pitchFamily="18" charset="0"/>
              </a:rPr>
              <a:t>some outcomes </a:t>
            </a:r>
            <a:r>
              <a:rPr lang="en-CA" sz="4300" dirty="0">
                <a:latin typeface="Times New Roman" pitchFamily="18" charset="0"/>
                <a:cs typeface="Times New Roman" pitchFamily="18" charset="0"/>
              </a:rPr>
              <a:t>from the </a:t>
            </a:r>
            <a:r>
              <a:rPr lang="en-CA" sz="4300" dirty="0" smtClean="0">
                <a:latin typeface="Times New Roman" pitchFamily="18" charset="0"/>
                <a:cs typeface="Times New Roman" pitchFamily="18" charset="0"/>
              </a:rPr>
              <a:t>other </a:t>
            </a:r>
            <a:r>
              <a:rPr lang="en-CA" sz="4300" dirty="0">
                <a:latin typeface="Times New Roman" pitchFamily="18" charset="0"/>
                <a:cs typeface="Times New Roman" pitchFamily="18" charset="0"/>
              </a:rPr>
              <a:t>English language arts processes… Many </a:t>
            </a:r>
            <a:r>
              <a:rPr lang="en-CA" sz="4300" dirty="0" smtClean="0">
                <a:latin typeface="Times New Roman" pitchFamily="18" charset="0"/>
                <a:cs typeface="Times New Roman" pitchFamily="18" charset="0"/>
              </a:rPr>
              <a:t>	strategies </a:t>
            </a:r>
            <a:r>
              <a:rPr lang="en-CA" sz="4300" dirty="0">
                <a:latin typeface="Times New Roman" pitchFamily="18" charset="0"/>
                <a:cs typeface="Times New Roman" pitchFamily="18" charset="0"/>
              </a:rPr>
              <a:t>will </a:t>
            </a:r>
            <a:r>
              <a:rPr lang="en-CA" sz="4300" dirty="0" smtClean="0">
                <a:latin typeface="Times New Roman" pitchFamily="18" charset="0"/>
                <a:cs typeface="Times New Roman" pitchFamily="18" charset="0"/>
              </a:rPr>
              <a:t>be </a:t>
            </a:r>
            <a:r>
              <a:rPr lang="en-CA" sz="4300" dirty="0">
                <a:latin typeface="Times New Roman" pitchFamily="18" charset="0"/>
                <a:cs typeface="Times New Roman" pitchFamily="18" charset="0"/>
              </a:rPr>
              <a:t>based on role-playing </a:t>
            </a:r>
            <a:r>
              <a:rPr lang="en-CA" sz="4300" dirty="0" smtClean="0">
                <a:latin typeface="Times New Roman" pitchFamily="18" charset="0"/>
                <a:cs typeface="Times New Roman" pitchFamily="18" charset="0"/>
              </a:rPr>
              <a:t>and </a:t>
            </a:r>
            <a:r>
              <a:rPr lang="en-CA" sz="4300" dirty="0">
                <a:latin typeface="Times New Roman" pitchFamily="18" charset="0"/>
                <a:cs typeface="Times New Roman" pitchFamily="18" charset="0"/>
              </a:rPr>
              <a:t>skill-building learning </a:t>
            </a:r>
            <a:r>
              <a:rPr lang="en-CA" sz="4300" dirty="0" smtClean="0">
                <a:latin typeface="Times New Roman" pitchFamily="18" charset="0"/>
                <a:cs typeface="Times New Roman" pitchFamily="18" charset="0"/>
              </a:rPr>
              <a:t>experiences</a:t>
            </a:r>
            <a:r>
              <a:rPr lang="en-CA" sz="4300" dirty="0">
                <a:latin typeface="Times New Roman" pitchFamily="18" charset="0"/>
                <a:cs typeface="Times New Roman" pitchFamily="18" charset="0"/>
              </a:rPr>
              <a:t>” (P. 172 of </a:t>
            </a:r>
            <a:r>
              <a:rPr lang="en-CA" sz="4300" dirty="0" smtClean="0">
                <a:latin typeface="Times New Roman" pitchFamily="18" charset="0"/>
                <a:cs typeface="Times New Roman" pitchFamily="18" charset="0"/>
              </a:rPr>
              <a:t>the </a:t>
            </a:r>
            <a:r>
              <a:rPr lang="en-CA" sz="4300" dirty="0">
                <a:latin typeface="Times New Roman" pitchFamily="18" charset="0"/>
                <a:cs typeface="Times New Roman" pitchFamily="18" charset="0"/>
              </a:rPr>
              <a:t>ELA curriculum guide).</a:t>
            </a:r>
          </a:p>
          <a:p>
            <a:pPr>
              <a:buNone/>
            </a:pPr>
            <a:r>
              <a:rPr lang="en-CA" sz="4300" dirty="0" smtClean="0">
                <a:latin typeface="Times New Roman" pitchFamily="18" charset="0"/>
                <a:cs typeface="Times New Roman" pitchFamily="18" charset="0"/>
              </a:rPr>
              <a:t>	</a:t>
            </a:r>
            <a:r>
              <a:rPr lang="en-CA" sz="4300" dirty="0">
                <a:latin typeface="Times New Roman" pitchFamily="18" charset="0"/>
                <a:cs typeface="Times New Roman" pitchFamily="18" charset="0"/>
              </a:rPr>
              <a:t>	</a:t>
            </a:r>
            <a:r>
              <a:rPr lang="en-CA" sz="4300" dirty="0" smtClean="0">
                <a:latin typeface="Times New Roman" pitchFamily="18" charset="0"/>
                <a:cs typeface="Times New Roman" pitchFamily="18" charset="0"/>
              </a:rPr>
              <a:t>-Recommended activities </a:t>
            </a:r>
            <a:r>
              <a:rPr lang="en-CA" sz="4300" dirty="0">
                <a:latin typeface="Times New Roman" pitchFamily="18" charset="0"/>
                <a:cs typeface="Times New Roman" pitchFamily="18" charset="0"/>
              </a:rPr>
              <a:t>include:  improvisation, theatre games, masks, </a:t>
            </a:r>
            <a:r>
              <a:rPr lang="en-CA" sz="4300" dirty="0" smtClean="0">
                <a:latin typeface="Times New Roman" pitchFamily="18" charset="0"/>
                <a:cs typeface="Times New Roman" pitchFamily="18" charset="0"/>
              </a:rPr>
              <a:t>tableau</a:t>
            </a:r>
            <a:r>
              <a:rPr lang="en-CA" sz="4300" dirty="0">
                <a:latin typeface="Times New Roman" pitchFamily="18" charset="0"/>
                <a:cs typeface="Times New Roman" pitchFamily="18" charset="0"/>
              </a:rPr>
              <a:t>, mime, and </a:t>
            </a:r>
            <a:r>
              <a:rPr lang="en-CA" sz="4300" dirty="0" smtClean="0">
                <a:latin typeface="Times New Roman" pitchFamily="18" charset="0"/>
                <a:cs typeface="Times New Roman" pitchFamily="18" charset="0"/>
              </a:rPr>
              <a:t>storytelling</a:t>
            </a:r>
            <a:r>
              <a:rPr lang="en-CA" sz="4300" dirty="0">
                <a:latin typeface="Times New Roman" pitchFamily="18" charset="0"/>
                <a:cs typeface="Times New Roman" pitchFamily="18" charset="0"/>
              </a:rPr>
              <a:t>.</a:t>
            </a:r>
          </a:p>
          <a:p>
            <a:pPr>
              <a:buNone/>
            </a:pPr>
            <a:endParaRPr lang="en-CA" sz="2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lstStyle/>
          <a:p>
            <a:r>
              <a:rPr lang="en-CA" dirty="0" smtClean="0"/>
              <a:t>Activities</a:t>
            </a:r>
            <a:endParaRPr lang="en-CA" dirty="0"/>
          </a:p>
        </p:txBody>
      </p:sp>
      <p:sp>
        <p:nvSpPr>
          <p:cNvPr id="3" name="Content Placeholder 2"/>
          <p:cNvSpPr>
            <a:spLocks noGrp="1"/>
          </p:cNvSpPr>
          <p:nvPr>
            <p:ph idx="1"/>
          </p:nvPr>
        </p:nvSpPr>
        <p:spPr>
          <a:xfrm>
            <a:off x="457200" y="1731818"/>
            <a:ext cx="8229600" cy="5223166"/>
          </a:xfrm>
        </p:spPr>
        <p:txBody>
          <a:bodyPr>
            <a:normAutofit fontScale="70000" lnSpcReduction="20000"/>
          </a:bodyPr>
          <a:lstStyle/>
          <a:p>
            <a:pPr>
              <a:buNone/>
            </a:pPr>
            <a:r>
              <a:rPr lang="en-CA" b="1" dirty="0" smtClean="0"/>
              <a:t>	Story </a:t>
            </a:r>
            <a:r>
              <a:rPr lang="en-CA" b="1" dirty="0" err="1"/>
              <a:t>Improv</a:t>
            </a:r>
            <a:endParaRPr lang="en-CA" dirty="0"/>
          </a:p>
          <a:p>
            <a:pPr>
              <a:buNone/>
            </a:pPr>
            <a:r>
              <a:rPr lang="en-CA" dirty="0" smtClean="0"/>
              <a:t>	-</a:t>
            </a:r>
            <a:r>
              <a:rPr lang="en-CA" dirty="0"/>
              <a:t>Have one student read a story out loud while other students perform the actions of the story. The number of performers should be proportional to the number of characters in the story.</a:t>
            </a:r>
          </a:p>
          <a:p>
            <a:pPr>
              <a:buNone/>
            </a:pPr>
            <a:r>
              <a:rPr lang="en-CA" dirty="0" smtClean="0"/>
              <a:t>	</a:t>
            </a:r>
            <a:r>
              <a:rPr lang="en-CA" dirty="0"/>
              <a:t>	-This activity is beneficial because it takes students a step beyond reader’s theatre. It can </a:t>
            </a:r>
            <a:r>
              <a:rPr lang="en-CA" dirty="0" smtClean="0"/>
              <a:t>also </a:t>
            </a:r>
            <a:r>
              <a:rPr lang="en-CA" dirty="0"/>
              <a:t>help with </a:t>
            </a:r>
            <a:r>
              <a:rPr lang="en-CA" dirty="0" smtClean="0"/>
              <a:t>reading comprehension </a:t>
            </a:r>
            <a:r>
              <a:rPr lang="en-CA" dirty="0"/>
              <a:t>as students tend to understand and retain better </a:t>
            </a:r>
            <a:r>
              <a:rPr lang="en-CA" dirty="0" smtClean="0"/>
              <a:t>when </a:t>
            </a:r>
            <a:r>
              <a:rPr lang="en-CA" dirty="0"/>
              <a:t>they have visuals.</a:t>
            </a:r>
          </a:p>
          <a:p>
            <a:pPr>
              <a:buNone/>
            </a:pPr>
            <a:r>
              <a:rPr lang="en-CA" dirty="0" smtClean="0"/>
              <a:t>	</a:t>
            </a:r>
            <a:r>
              <a:rPr lang="en-CA" dirty="0"/>
              <a:t> </a:t>
            </a:r>
          </a:p>
          <a:p>
            <a:pPr>
              <a:buNone/>
            </a:pPr>
            <a:r>
              <a:rPr lang="en-CA" b="1" dirty="0" smtClean="0"/>
              <a:t>	Dressing </a:t>
            </a:r>
            <a:r>
              <a:rPr lang="en-CA" b="1" dirty="0"/>
              <a:t>the Part</a:t>
            </a:r>
            <a:endParaRPr lang="en-CA" dirty="0"/>
          </a:p>
          <a:p>
            <a:pPr>
              <a:buNone/>
            </a:pPr>
            <a:r>
              <a:rPr lang="en-CA" dirty="0" smtClean="0"/>
              <a:t>	-</a:t>
            </a:r>
            <a:r>
              <a:rPr lang="en-CA" dirty="0"/>
              <a:t>In this activity students select a job from a hat. They keep their selection a secret and mime putting on the clothes for that profession. The other students in the class attempt to guess the job. If necessary the miming student can act out aspects of the job if the guessing does not go well.</a:t>
            </a:r>
          </a:p>
          <a:p>
            <a:pPr>
              <a:buNone/>
            </a:pPr>
            <a:r>
              <a:rPr lang="en-CA" dirty="0" smtClean="0"/>
              <a:t>	</a:t>
            </a:r>
            <a:r>
              <a:rPr lang="en-CA" dirty="0"/>
              <a:t>	-This activity is beneficial because it asks students to be aware of their bodies and the </a:t>
            </a:r>
            <a:r>
              <a:rPr lang="en-CA" dirty="0" smtClean="0"/>
              <a:t>actions </a:t>
            </a:r>
            <a:r>
              <a:rPr lang="en-CA" dirty="0"/>
              <a:t>they make. Students must look at body language as a form of non verbal </a:t>
            </a:r>
            <a:r>
              <a:rPr lang="en-CA" dirty="0" smtClean="0"/>
              <a:t>communication</a:t>
            </a:r>
            <a:r>
              <a:rPr lang="en-CA" dirty="0"/>
              <a:t>.</a:t>
            </a:r>
          </a:p>
          <a:p>
            <a:pPr>
              <a:buNone/>
            </a:pPr>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lstStyle/>
          <a:p>
            <a:r>
              <a:rPr lang="en-CA" dirty="0" smtClean="0"/>
              <a:t>Activities Continued...</a:t>
            </a:r>
            <a:endParaRPr lang="en-CA" dirty="0"/>
          </a:p>
        </p:txBody>
      </p:sp>
      <p:sp>
        <p:nvSpPr>
          <p:cNvPr id="3" name="Content Placeholder 2"/>
          <p:cNvSpPr>
            <a:spLocks noGrp="1"/>
          </p:cNvSpPr>
          <p:nvPr>
            <p:ph idx="1"/>
          </p:nvPr>
        </p:nvSpPr>
        <p:spPr>
          <a:xfrm>
            <a:off x="457200" y="1614054"/>
            <a:ext cx="8229600" cy="5715016"/>
          </a:xfrm>
        </p:spPr>
        <p:txBody>
          <a:bodyPr>
            <a:normAutofit fontScale="70000" lnSpcReduction="20000"/>
          </a:bodyPr>
          <a:lstStyle/>
          <a:p>
            <a:pPr>
              <a:buNone/>
            </a:pPr>
            <a:r>
              <a:rPr lang="en-CA" b="1" dirty="0" smtClean="0"/>
              <a:t>	</a:t>
            </a:r>
            <a:r>
              <a:rPr lang="en-CA" sz="2300" b="1" dirty="0" smtClean="0"/>
              <a:t>Staged </a:t>
            </a:r>
            <a:r>
              <a:rPr lang="en-CA" sz="2300" b="1" dirty="0"/>
              <a:t>Performance</a:t>
            </a:r>
            <a:endParaRPr lang="en-CA" sz="2300" dirty="0"/>
          </a:p>
          <a:p>
            <a:pPr>
              <a:buNone/>
            </a:pPr>
            <a:r>
              <a:rPr lang="en-CA" sz="2300" dirty="0" smtClean="0"/>
              <a:t>	-</a:t>
            </a:r>
            <a:r>
              <a:rPr lang="en-CA" sz="2300" dirty="0"/>
              <a:t>Students will spend class time preparing a staged performance. This should include costumes, blocking, line memorization, good sight lines, and an awareness of lighting. For the sake of time teachers can have students use reader’s theatre texts or another text the students are familiar with</a:t>
            </a:r>
            <a:r>
              <a:rPr lang="en-CA" sz="2300" dirty="0" smtClean="0"/>
              <a:t>. Warm up activities should focus on a single aspect of performance: Voice, body language/movement, character awareness/development, team work, etc.  </a:t>
            </a:r>
          </a:p>
          <a:p>
            <a:pPr>
              <a:buNone/>
            </a:pPr>
            <a:r>
              <a:rPr lang="en-CA" sz="2300" dirty="0" smtClean="0"/>
              <a:t>		-Space can be a serious issue when it comes to performance. It is recommended that teachers find an area that permits multiple groups to work at the same time. Recommended areas would be an auditorium or gymnasium.   </a:t>
            </a:r>
          </a:p>
          <a:p>
            <a:pPr>
              <a:buNone/>
            </a:pPr>
            <a:r>
              <a:rPr lang="en-CA" sz="2300" b="1" dirty="0"/>
              <a:t> </a:t>
            </a:r>
            <a:r>
              <a:rPr lang="en-CA" sz="2300" b="1" dirty="0" smtClean="0"/>
              <a:t>Journals</a:t>
            </a:r>
            <a:endParaRPr lang="en-CA" sz="2300" dirty="0"/>
          </a:p>
          <a:p>
            <a:pPr>
              <a:buNone/>
            </a:pPr>
            <a:r>
              <a:rPr lang="en-CA" sz="2300" dirty="0" smtClean="0"/>
              <a:t>	-</a:t>
            </a:r>
            <a:r>
              <a:rPr lang="en-CA" sz="2300" dirty="0"/>
              <a:t>Writing journals in the first person as the character a student is portraying on stage is an excellent way to perform a character analysis. These journals ask students to dive into the minds of their characters and feel what they feel.</a:t>
            </a:r>
          </a:p>
          <a:p>
            <a:pPr>
              <a:buNone/>
            </a:pPr>
            <a:r>
              <a:rPr lang="en-CA" sz="2300" dirty="0" smtClean="0"/>
              <a:t>	</a:t>
            </a:r>
            <a:r>
              <a:rPr lang="en-CA" sz="2300" dirty="0"/>
              <a:t>	-This activity is beneficial, not only because it has a writing component </a:t>
            </a:r>
            <a:r>
              <a:rPr lang="en-CA" sz="2300" dirty="0" smtClean="0"/>
              <a:t>	attached </a:t>
            </a:r>
            <a:r>
              <a:rPr lang="en-CA" sz="2300" dirty="0"/>
              <a:t>to it but </a:t>
            </a:r>
            <a:r>
              <a:rPr lang="en-CA" sz="2300" dirty="0" smtClean="0"/>
              <a:t>also </a:t>
            </a:r>
            <a:r>
              <a:rPr lang="en-CA" sz="2300" dirty="0"/>
              <a:t>because it is a interesting spin on the traditional idea </a:t>
            </a:r>
            <a:r>
              <a:rPr lang="en-CA" sz="2300" dirty="0" smtClean="0"/>
              <a:t>	of </a:t>
            </a:r>
            <a:r>
              <a:rPr lang="en-CA" sz="2300" dirty="0"/>
              <a:t>character analysis. This can </a:t>
            </a:r>
            <a:r>
              <a:rPr lang="en-CA" sz="2300" dirty="0" smtClean="0"/>
              <a:t>also </a:t>
            </a:r>
            <a:r>
              <a:rPr lang="en-CA" sz="2300" dirty="0"/>
              <a:t>be beneficial to students who have a hard </a:t>
            </a:r>
            <a:r>
              <a:rPr lang="en-CA" sz="2300" dirty="0" smtClean="0"/>
              <a:t>	time </a:t>
            </a:r>
            <a:r>
              <a:rPr lang="en-CA" sz="2300" dirty="0"/>
              <a:t>understanding the abstract thoughts of </a:t>
            </a:r>
            <a:r>
              <a:rPr lang="en-CA" sz="2300" dirty="0" smtClean="0"/>
              <a:t>a </a:t>
            </a:r>
            <a:r>
              <a:rPr lang="en-CA" sz="2300" dirty="0"/>
              <a:t>fictional character. By </a:t>
            </a:r>
            <a:r>
              <a:rPr lang="en-CA" sz="2300" dirty="0" smtClean="0"/>
              <a:t>	becoming </a:t>
            </a:r>
            <a:r>
              <a:rPr lang="en-CA" sz="2300" dirty="0"/>
              <a:t>that character students can understand what he or she </a:t>
            </a:r>
            <a:r>
              <a:rPr lang="en-CA" sz="2300" dirty="0" smtClean="0"/>
              <a:t>is </a:t>
            </a:r>
            <a:r>
              <a:rPr lang="en-CA" sz="2300" dirty="0"/>
              <a:t>going </a:t>
            </a:r>
            <a:r>
              <a:rPr lang="en-CA" sz="2300" dirty="0" smtClean="0"/>
              <a:t>	through</a:t>
            </a:r>
            <a:r>
              <a:rPr lang="en-CA" sz="2300" dirty="0"/>
              <a:t>.</a:t>
            </a:r>
          </a:p>
          <a:p>
            <a:pPr>
              <a:buNone/>
            </a:pPr>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In Class Activity</a:t>
            </a:r>
            <a:endParaRPr lang="en-CA" dirty="0"/>
          </a:p>
        </p:txBody>
      </p:sp>
      <p:sp>
        <p:nvSpPr>
          <p:cNvPr id="3" name="Content Placeholder 2"/>
          <p:cNvSpPr>
            <a:spLocks noGrp="1"/>
          </p:cNvSpPr>
          <p:nvPr>
            <p:ph idx="1"/>
          </p:nvPr>
        </p:nvSpPr>
        <p:spPr>
          <a:xfrm>
            <a:off x="457200" y="2057400"/>
            <a:ext cx="8229600" cy="4800599"/>
          </a:xfrm>
        </p:spPr>
        <p:txBody>
          <a:bodyPr>
            <a:normAutofit/>
          </a:bodyPr>
          <a:lstStyle/>
          <a:p>
            <a:pPr>
              <a:buNone/>
            </a:pPr>
            <a:r>
              <a:rPr lang="en-CA" b="1" dirty="0" smtClean="0"/>
              <a:t>Tableau</a:t>
            </a:r>
          </a:p>
          <a:p>
            <a:pPr>
              <a:buNone/>
            </a:pPr>
            <a:r>
              <a:rPr lang="en-CA" sz="2400" dirty="0" smtClean="0"/>
              <a:t>	- You will be given a famous text or film. Your objective is to create a symbolic picture, without the use of voice or movement, that the class will be able to guess. You have five minutes to prepare so use your time wisely. You do not need to use every member of your group in the tableau but input should come from everyone. </a:t>
            </a:r>
          </a:p>
          <a:p>
            <a:pPr>
              <a:buNone/>
            </a:pPr>
            <a:r>
              <a:rPr lang="en-CA" sz="2400" dirty="0" smtClean="0"/>
              <a:t>-This technique could be applied to many areas of learning such as novel study or historic events in a social studies classroom. So many teachers have students draw to represent. </a:t>
            </a:r>
            <a:r>
              <a:rPr lang="en-CA" sz="2400" i="1" u="sng" dirty="0" smtClean="0"/>
              <a:t>Why not have them Tableau it!</a:t>
            </a:r>
            <a:endParaRPr lang="en-CA" sz="2400" i="1" u="sng"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lstStyle/>
          <a:p>
            <a:r>
              <a:rPr lang="en-CA" dirty="0" smtClean="0"/>
              <a:t>Assessment</a:t>
            </a:r>
            <a:endParaRPr lang="en-CA" dirty="0"/>
          </a:p>
        </p:txBody>
      </p:sp>
      <p:sp>
        <p:nvSpPr>
          <p:cNvPr id="3" name="Content Placeholder 2"/>
          <p:cNvSpPr>
            <a:spLocks noGrp="1"/>
          </p:cNvSpPr>
          <p:nvPr>
            <p:ph idx="1"/>
          </p:nvPr>
        </p:nvSpPr>
        <p:spPr>
          <a:xfrm>
            <a:off x="457200" y="1142985"/>
            <a:ext cx="8229600" cy="428628"/>
          </a:xfrm>
        </p:spPr>
        <p:txBody>
          <a:bodyPr>
            <a:normAutofit/>
          </a:bodyPr>
          <a:lstStyle/>
          <a:p>
            <a:pPr>
              <a:buNone/>
            </a:pPr>
            <a:r>
              <a:rPr lang="en-CA" sz="2200" u="sng" dirty="0" smtClean="0"/>
              <a:t>Performance Rubric</a:t>
            </a:r>
            <a:endParaRPr lang="en-CA" sz="2200" u="sng" dirty="0"/>
          </a:p>
        </p:txBody>
      </p:sp>
      <p:graphicFrame>
        <p:nvGraphicFramePr>
          <p:cNvPr id="5" name="Table 4"/>
          <p:cNvGraphicFramePr>
            <a:graphicFrameLocks noGrp="1"/>
          </p:cNvGraphicFramePr>
          <p:nvPr/>
        </p:nvGraphicFramePr>
        <p:xfrm>
          <a:off x="0" y="1643049"/>
          <a:ext cx="9144000" cy="5072097"/>
        </p:xfrm>
        <a:graphic>
          <a:graphicData uri="http://schemas.openxmlformats.org/drawingml/2006/table">
            <a:tbl>
              <a:tblPr bandRow="1">
                <a:tableStyleId>{073A0DAA-6AF3-43AB-8588-CEC1D06C72B9}</a:tableStyleId>
              </a:tblPr>
              <a:tblGrid>
                <a:gridCol w="1524000"/>
                <a:gridCol w="1524000"/>
                <a:gridCol w="1524000"/>
                <a:gridCol w="1524000"/>
                <a:gridCol w="1524000"/>
                <a:gridCol w="1524000"/>
              </a:tblGrid>
              <a:tr h="700137">
                <a:tc>
                  <a:txBody>
                    <a:bodyPr/>
                    <a:lstStyle/>
                    <a:p>
                      <a:r>
                        <a:rPr lang="en-CA" dirty="0" smtClean="0"/>
                        <a:t>Elements</a:t>
                      </a:r>
                      <a:endParaRPr lang="en-CA" dirty="0"/>
                    </a:p>
                  </a:txBody>
                  <a:tcPr/>
                </a:tc>
                <a:tc>
                  <a:txBody>
                    <a:bodyPr/>
                    <a:lstStyle/>
                    <a:p>
                      <a:r>
                        <a:rPr lang="en-CA" dirty="0" smtClean="0"/>
                        <a:t>M</a:t>
                      </a:r>
                      <a:endParaRPr lang="en-CA" dirty="0"/>
                    </a:p>
                  </a:txBody>
                  <a:tcPr/>
                </a:tc>
                <a:tc>
                  <a:txBody>
                    <a:bodyPr/>
                    <a:lstStyle/>
                    <a:p>
                      <a:r>
                        <a:rPr lang="en-CA" dirty="0" smtClean="0"/>
                        <a:t>A</a:t>
                      </a:r>
                      <a:endParaRPr lang="en-CA" dirty="0"/>
                    </a:p>
                  </a:txBody>
                  <a:tcPr/>
                </a:tc>
                <a:tc>
                  <a:txBody>
                    <a:bodyPr/>
                    <a:lstStyle/>
                    <a:p>
                      <a:r>
                        <a:rPr lang="en-CA" dirty="0" smtClean="0"/>
                        <a:t>R</a:t>
                      </a:r>
                      <a:endParaRPr lang="en-CA" dirty="0"/>
                    </a:p>
                  </a:txBody>
                  <a:tcPr/>
                </a:tc>
                <a:tc>
                  <a:txBody>
                    <a:bodyPr/>
                    <a:lstStyle/>
                    <a:p>
                      <a:r>
                        <a:rPr lang="en-CA" dirty="0" smtClean="0"/>
                        <a:t>K</a:t>
                      </a:r>
                      <a:endParaRPr lang="en-CA" dirty="0"/>
                    </a:p>
                  </a:txBody>
                  <a:tcPr/>
                </a:tc>
                <a:tc>
                  <a:txBody>
                    <a:bodyPr/>
                    <a:lstStyle/>
                    <a:p>
                      <a:r>
                        <a:rPr lang="en-CA" dirty="0" smtClean="0"/>
                        <a:t>S</a:t>
                      </a:r>
                      <a:endParaRPr lang="en-CA" dirty="0"/>
                    </a:p>
                  </a:txBody>
                  <a:tcPr/>
                </a:tc>
              </a:tr>
              <a:tr h="700137">
                <a:tc>
                  <a:txBody>
                    <a:bodyPr/>
                    <a:lstStyle/>
                    <a:p>
                      <a:r>
                        <a:rPr lang="en-CA" dirty="0" smtClean="0"/>
                        <a:t>Blocking</a:t>
                      </a:r>
                      <a:endParaRPr lang="en-CA" dirty="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r h="700137">
                <a:tc>
                  <a:txBody>
                    <a:bodyPr/>
                    <a:lstStyle/>
                    <a:p>
                      <a:r>
                        <a:rPr lang="en-CA" dirty="0" smtClean="0"/>
                        <a:t>Voice</a:t>
                      </a:r>
                    </a:p>
                    <a:p>
                      <a:endParaRPr lang="en-CA" dirty="0" smtClean="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r h="700137">
                <a:tc>
                  <a:txBody>
                    <a:bodyPr/>
                    <a:lstStyle/>
                    <a:p>
                      <a:r>
                        <a:rPr lang="en-CA" dirty="0" smtClean="0"/>
                        <a:t>Sight Lines</a:t>
                      </a:r>
                      <a:endParaRPr lang="en-CA" dirty="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r h="871275">
                <a:tc>
                  <a:txBody>
                    <a:bodyPr/>
                    <a:lstStyle/>
                    <a:p>
                      <a:r>
                        <a:rPr lang="en-CA" dirty="0" smtClean="0"/>
                        <a:t>Line Memorization</a:t>
                      </a:r>
                      <a:endParaRPr lang="en-CA" dirty="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r h="700137">
                <a:tc>
                  <a:txBody>
                    <a:bodyPr/>
                    <a:lstStyle/>
                    <a:p>
                      <a:r>
                        <a:rPr lang="en-CA" dirty="0" smtClean="0"/>
                        <a:t>Synergy</a:t>
                      </a:r>
                      <a:endParaRPr lang="en-CA" dirty="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r h="700137">
                <a:tc>
                  <a:txBody>
                    <a:bodyPr/>
                    <a:lstStyle/>
                    <a:p>
                      <a:r>
                        <a:rPr lang="en-CA" dirty="0" smtClean="0"/>
                        <a:t>Overall</a:t>
                      </a:r>
                    </a:p>
                    <a:p>
                      <a:r>
                        <a:rPr lang="en-CA" dirty="0" smtClean="0"/>
                        <a:t>Effort</a:t>
                      </a:r>
                      <a:endParaRPr lang="en-CA" dirty="0"/>
                    </a:p>
                  </a:txBody>
                  <a:tcPr/>
                </a:tc>
                <a:tc>
                  <a:txBody>
                    <a:bodyPr/>
                    <a:lstStyle/>
                    <a:p>
                      <a:r>
                        <a:rPr lang="en-CA" dirty="0" smtClean="0"/>
                        <a:t>          1</a:t>
                      </a:r>
                      <a:endParaRPr lang="en-CA" dirty="0"/>
                    </a:p>
                  </a:txBody>
                  <a:tcPr/>
                </a:tc>
                <a:tc>
                  <a:txBody>
                    <a:bodyPr/>
                    <a:lstStyle/>
                    <a:p>
                      <a:r>
                        <a:rPr lang="en-CA" dirty="0" smtClean="0"/>
                        <a:t>          2</a:t>
                      </a:r>
                      <a:endParaRPr lang="en-CA" dirty="0"/>
                    </a:p>
                  </a:txBody>
                  <a:tcPr/>
                </a:tc>
                <a:tc>
                  <a:txBody>
                    <a:bodyPr/>
                    <a:lstStyle/>
                    <a:p>
                      <a:r>
                        <a:rPr lang="en-CA" dirty="0" smtClean="0"/>
                        <a:t>         3</a:t>
                      </a:r>
                      <a:endParaRPr lang="en-CA" dirty="0"/>
                    </a:p>
                  </a:txBody>
                  <a:tcPr/>
                </a:tc>
                <a:tc>
                  <a:txBody>
                    <a:bodyPr/>
                    <a:lstStyle/>
                    <a:p>
                      <a:r>
                        <a:rPr lang="en-CA" dirty="0" smtClean="0"/>
                        <a:t>          4</a:t>
                      </a:r>
                      <a:endParaRPr lang="en-CA" dirty="0"/>
                    </a:p>
                  </a:txBody>
                  <a:tcPr/>
                </a:tc>
                <a:tc>
                  <a:txBody>
                    <a:bodyPr/>
                    <a:lstStyle/>
                    <a:p>
                      <a:r>
                        <a:rPr lang="en-CA" dirty="0" smtClean="0"/>
                        <a:t>          5</a:t>
                      </a:r>
                      <a:endParaRPr lang="en-CA"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2660"/>
            <a:ext cx="8229600" cy="5487141"/>
          </a:xfrm>
        </p:spPr>
        <p:txBody>
          <a:bodyPr/>
          <a:lstStyle/>
          <a:p>
            <a:pPr algn="ctr">
              <a:buNone/>
            </a:pPr>
            <a:r>
              <a:rPr lang="en-US" sz="8800" dirty="0" smtClean="0"/>
              <a:t>BREAK</a:t>
            </a:r>
          </a:p>
          <a:p>
            <a:pPr algn="ctr">
              <a:buNone/>
            </a:pPr>
            <a:r>
              <a:rPr lang="en-US" sz="8800" dirty="0" smtClean="0"/>
              <a:t>A </a:t>
            </a:r>
          </a:p>
          <a:p>
            <a:pPr algn="ctr">
              <a:buNone/>
            </a:pPr>
            <a:r>
              <a:rPr lang="en-US" sz="8800" dirty="0" smtClean="0"/>
              <a:t>LEG!</a:t>
            </a:r>
            <a:endParaRPr lang="en-US" sz="8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396001" y="1036909"/>
            <a:ext cx="8105760" cy="4470229"/>
          </a:xfrm>
          <a:prstGeom prst="rect">
            <a:avLst/>
          </a:prstGeom>
          <a:noFill/>
          <a:ln w="9525">
            <a:noFill/>
            <a:round/>
            <a:headEnd/>
            <a:tailEnd/>
          </a:ln>
          <a:effectLst/>
        </p:spPr>
        <p:txBody>
          <a:bodyPr wrap="none" lIns="81639" tIns="53555" rIns="81639" bIns="40820"/>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b="1" i="1" dirty="0">
                <a:latin typeface="Times New Roman" pitchFamily="16" charset="0"/>
              </a:rPr>
              <a:t>Accommodating the needs of your students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Multiple Scripts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Assigned Groups/Roles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Student Choice</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latin typeface="Times New Roman" pitchFamily="16" charset="0"/>
            </a:endParaRPr>
          </a:p>
          <a:p>
            <a:pPr>
              <a:buFont typeface="Times New Roman" pitchFamily="16" charset="0"/>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i="1" dirty="0">
                <a:latin typeface="Times New Roman" pitchFamily="16" charset="0"/>
              </a:rPr>
              <a:t>Activities/Assignments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solidFill>
                <a:srgbClr val="000000"/>
              </a:solidFill>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solidFill>
                <a:srgbClr val="000000"/>
              </a:solidFill>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i="1" dirty="0">
              <a:solidFill>
                <a:srgbClr val="000000"/>
              </a:solidFill>
              <a:latin typeface="Times New Roman" pitchFamily="16" charset="0"/>
            </a:endParaRP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sz="2000" b="1" i="1"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solidFill>
                <a:srgbClr val="000000"/>
              </a:solidFill>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solidFill>
                <a:srgbClr val="000000"/>
              </a:solidFill>
              <a:latin typeface="Times New Roman" pitchFamily="16" charset="0"/>
            </a:endParaRPr>
          </a:p>
        </p:txBody>
      </p:sp>
      <p:sp>
        <p:nvSpPr>
          <p:cNvPr id="5122" name="Line 2"/>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5123" name="Line 3"/>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5124" name="Line 4"/>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24801" y="92170"/>
            <a:ext cx="8228160" cy="1214048"/>
          </a:xfrm>
          <a:ln/>
        </p:spPr>
        <p:txBody>
          <a:bodyPr tIns="25145"/>
          <a:lstStyle/>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What is Readers Theatre</a:t>
            </a:r>
          </a:p>
        </p:txBody>
      </p:sp>
      <p:sp>
        <p:nvSpPr>
          <p:cNvPr id="3074" name="Rectangle 2"/>
          <p:cNvSpPr>
            <a:spLocks noGrp="1" noChangeArrowheads="1"/>
          </p:cNvSpPr>
          <p:nvPr>
            <p:ph type="subTitle" idx="4294967295"/>
          </p:nvPr>
        </p:nvSpPr>
        <p:spPr bwMode="auto">
          <a:xfrm>
            <a:off x="489600" y="1041230"/>
            <a:ext cx="8228160" cy="6143685"/>
          </a:xfrm>
          <a:prstGeom prst="rect">
            <a:avLst/>
          </a:prstGeom>
          <a:noFill/>
          <a:ln/>
        </p:spPr>
        <p:txBody>
          <a:bodyPr lIns="0" tIns="18287" rIns="0" bIns="0" anchor="ctr"/>
          <a:lstStyle/>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There are many styles of readers theatre. Most traditional styles are </a:t>
            </a:r>
            <a:r>
              <a:rPr lang="en-US" dirty="0">
                <a:latin typeface="Times New Roman" pitchFamily="16" charset="0"/>
              </a:rPr>
              <a:t>based on script reading and the suggestive power of language.</a:t>
            </a:r>
          </a:p>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Readers are arranged in a row or semicircle, sitting on high stools or standing.</a:t>
            </a: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Scripts are often set on music stands.</a:t>
            </a: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Readers look straight out toward the audience or at an angle, rather than looking at each other. </a:t>
            </a: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Miming, movement, props </a:t>
            </a:r>
            <a:r>
              <a:rPr lang="en-CA" i="1" dirty="0">
                <a:latin typeface="Times New Roman" pitchFamily="16" charset="0"/>
              </a:rPr>
              <a:t>etc</a:t>
            </a:r>
            <a:r>
              <a:rPr lang="en-CA" dirty="0">
                <a:latin typeface="Times New Roman" pitchFamily="16" charset="0"/>
              </a:rPr>
              <a:t>. can be added if desired </a:t>
            </a: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buSzPct val="45000"/>
              <a:buNone/>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56481" y="313953"/>
            <a:ext cx="8228160" cy="1062832"/>
          </a:xfrm>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t>Why Readers Theatre</a:t>
            </a:r>
          </a:p>
        </p:txBody>
      </p:sp>
      <p:sp>
        <p:nvSpPr>
          <p:cNvPr id="4098" name="Rectangle 2"/>
          <p:cNvSpPr>
            <a:spLocks noGrp="1" noChangeArrowheads="1"/>
          </p:cNvSpPr>
          <p:nvPr>
            <p:ph type="subTitle" idx="4294967295"/>
          </p:nvPr>
        </p:nvSpPr>
        <p:spPr bwMode="auto">
          <a:xfrm>
            <a:off x="162720" y="1597128"/>
            <a:ext cx="8817120" cy="4444307"/>
          </a:xfrm>
          <a:prstGeom prst="rect">
            <a:avLst/>
          </a:prstGeom>
          <a:noFill/>
          <a:ln/>
        </p:spPr>
        <p:txBody>
          <a:bodyPr lIns="0" tIns="25602" rIns="0" bIns="0" anchor="ctr"/>
          <a:lstStyle/>
          <a:p>
            <a:pPr marL="0" indent="0" algn="ctr">
              <a:spcAft>
                <a:spcPct val="0"/>
              </a:spcAft>
            </a:pPr>
            <a:endParaRPr lang="en-US" dirty="0"/>
          </a:p>
        </p:txBody>
      </p:sp>
      <p:graphicFrame>
        <p:nvGraphicFramePr>
          <p:cNvPr id="4099" name="Group 3"/>
          <p:cNvGraphicFramePr>
            <a:graphicFrameLocks noGrp="1"/>
          </p:cNvGraphicFramePr>
          <p:nvPr/>
        </p:nvGraphicFramePr>
        <p:xfrm>
          <a:off x="162719" y="1597128"/>
          <a:ext cx="8817120" cy="4803672"/>
        </p:xfrm>
        <a:graphic>
          <a:graphicData uri="http://schemas.openxmlformats.org/drawingml/2006/table">
            <a:tbl>
              <a:tblPr/>
              <a:tblGrid>
                <a:gridCol w="1761869"/>
                <a:gridCol w="1761869"/>
                <a:gridCol w="1763424"/>
                <a:gridCol w="1761869"/>
                <a:gridCol w="1768089"/>
              </a:tblGrid>
              <a:tr h="462798">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dirty="0" smtClean="0">
                          <a:ln>
                            <a:noFill/>
                          </a:ln>
                          <a:solidFill>
                            <a:srgbClr val="000000"/>
                          </a:solidFill>
                          <a:effectLst/>
                          <a:latin typeface="Arial" charset="0"/>
                          <a:ea typeface="MS Gothic" charset="0"/>
                          <a:cs typeface="MS Gothic" charset="0"/>
                        </a:rPr>
                        <a:t>Speaking</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Listening</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Reading</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Viewing</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Writing</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r>
              <a:tr h="2291975">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dirty="0" smtClean="0">
                          <a:ln>
                            <a:noFill/>
                          </a:ln>
                          <a:solidFill>
                            <a:srgbClr val="000000"/>
                          </a:solidFill>
                          <a:effectLst/>
                          <a:latin typeface="Arial" charset="0"/>
                          <a:ea typeface="MS Gothic" charset="0"/>
                          <a:cs typeface="MS Gothic" charset="0"/>
                        </a:rPr>
                        <a:t>Students have a chance to express themselves using their own voice, and be dramatic in front of the class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Students will learn how actors listen for vocal and written cues in order to say their lines genuinely</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Reading scripts is different than reading novels, short stories, comic books, and magazine articles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Rather than copying notes all class, students will rehearse and watch performances. </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dirty="0" smtClean="0">
                          <a:ln>
                            <a:noFill/>
                          </a:ln>
                          <a:solidFill>
                            <a:srgbClr val="000000"/>
                          </a:solidFill>
                          <a:effectLst/>
                          <a:latin typeface="Arial" charset="0"/>
                          <a:ea typeface="MS Gothic" charset="0"/>
                          <a:cs typeface="MS Gothic" charset="0"/>
                        </a:rPr>
                        <a:t>Students can write their own scripts or adapt stories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r>
              <a:tr h="2048899">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smtClean="0">
                          <a:ln>
                            <a:noFill/>
                          </a:ln>
                          <a:solidFill>
                            <a:srgbClr val="000000"/>
                          </a:solidFill>
                          <a:effectLst/>
                          <a:latin typeface="Arial" charset="0"/>
                          <a:ea typeface="MS Gothic" charset="0"/>
                          <a:cs typeface="MS Gothic" charset="0"/>
                        </a:rPr>
                        <a:t>Students can try out different accents and ways of saying phrases. Do not have to memorize any lines</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c>
                  <a:txBody>
                    <a:bodyPr/>
                    <a:lstStyle/>
                    <a:p>
                      <a:endParaRPr lang="en-CA" sz="1600"/>
                    </a:p>
                  </a:txBody>
                  <a:tcPr marL="82944" marR="82944" marT="41476" marB="41476" anchor="ctr"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c>
                  <a:txBody>
                    <a:bodyPr/>
                    <a:lstStyle/>
                    <a:p>
                      <a:endParaRPr lang="en-CA" sz="1600"/>
                    </a:p>
                  </a:txBody>
                  <a:tcPr marL="82944" marR="82944" marT="41476" marB="41476" anchor="ctr"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c>
                  <a:txBody>
                    <a:bodyPr/>
                    <a:lstStyle/>
                    <a:p>
                      <a:endParaRPr lang="en-CA" sz="1600"/>
                    </a:p>
                  </a:txBody>
                  <a:tcPr marL="82944" marR="82944" marT="41476" marB="41476" anchor="ctr"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CA" sz="1600" b="0" i="0" u="none" strike="noStrike" cap="none" normalizeH="0" baseline="0" dirty="0" smtClean="0">
                          <a:ln>
                            <a:noFill/>
                          </a:ln>
                          <a:solidFill>
                            <a:srgbClr val="000000"/>
                          </a:solidFill>
                          <a:effectLst/>
                          <a:latin typeface="Arial" charset="0"/>
                          <a:ea typeface="MS Gothic" charset="0"/>
                          <a:cs typeface="MS Gothic" charset="0"/>
                        </a:rPr>
                        <a:t>Students can keep journals throughout the drama unit</a:t>
                      </a:r>
                    </a:p>
                  </a:txBody>
                  <a:tcPr marL="81638" marR="81638" marT="56859" marB="4245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56481" y="313953"/>
            <a:ext cx="8228160" cy="1062832"/>
          </a:xfrm>
          <a:ln/>
        </p:spPr>
        <p:txBody>
          <a:bodyPr tIns="25145"/>
          <a:lstStyle/>
          <a:p>
            <a:pPr>
              <a:lnSpc>
                <a:spcPct val="95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Readers Theatre Introduction</a:t>
            </a:r>
          </a:p>
        </p:txBody>
      </p:sp>
      <p:sp>
        <p:nvSpPr>
          <p:cNvPr id="5122" name="Rectangle 2"/>
          <p:cNvSpPr>
            <a:spLocks noGrp="1" noChangeArrowheads="1"/>
          </p:cNvSpPr>
          <p:nvPr>
            <p:ph type="subTitle" idx="4294967295"/>
          </p:nvPr>
        </p:nvSpPr>
        <p:spPr bwMode="auto">
          <a:xfrm>
            <a:off x="456481" y="1646094"/>
            <a:ext cx="8228160" cy="4444307"/>
          </a:xfrm>
          <a:prstGeom prst="rect">
            <a:avLst/>
          </a:prstGeom>
          <a:noFill/>
          <a:ln/>
        </p:spPr>
        <p:txBody>
          <a:bodyPr lIns="0" tIns="18287" rIns="0" bIns="0" anchor="ctr"/>
          <a:lstStyle/>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Prepare – read through and think about character (highlight, underline, </a:t>
            </a:r>
            <a:r>
              <a:rPr lang="en-CA" i="1" dirty="0">
                <a:latin typeface="Times New Roman" pitchFamily="16" charset="0"/>
              </a:rPr>
              <a:t>etc</a:t>
            </a:r>
            <a:r>
              <a:rPr lang="en-CA" dirty="0">
                <a:latin typeface="Times New Roman" pitchFamily="16" charset="0"/>
              </a:rPr>
              <a:t>.)</a:t>
            </a:r>
          </a:p>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Rehearse – hold script at steady height, speak clearly, use emotion, and think about where the audience will be</a:t>
            </a:r>
          </a:p>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latin typeface="Times New Roman" pitchFamily="16" charset="0"/>
            </a:endParaRPr>
          </a:p>
          <a:p>
            <a:pPr marL="0" indent="0">
              <a:lnSpc>
                <a:spcPct val="95000"/>
              </a:lnSpc>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latin typeface="Times New Roman" pitchFamily="16" charset="0"/>
              </a:rPr>
              <a:t>Perform – ignore or improvise when there are interruptions and mistakes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6481" y="313953"/>
            <a:ext cx="8228160" cy="1062832"/>
          </a:xfrm>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t>Voice</a:t>
            </a:r>
          </a:p>
        </p:txBody>
      </p:sp>
      <p:sp>
        <p:nvSpPr>
          <p:cNvPr id="6146" name="Rectangle 2"/>
          <p:cNvSpPr>
            <a:spLocks noGrp="1" noChangeArrowheads="1"/>
          </p:cNvSpPr>
          <p:nvPr>
            <p:ph type="subTitle" idx="4294967295"/>
          </p:nvPr>
        </p:nvSpPr>
        <p:spPr bwMode="auto">
          <a:xfrm>
            <a:off x="456481" y="1646094"/>
            <a:ext cx="8228160" cy="4444307"/>
          </a:xfrm>
          <a:prstGeom prst="rect">
            <a:avLst/>
          </a:prstGeom>
          <a:noFill/>
          <a:ln/>
        </p:spPr>
        <p:txBody>
          <a:bodyPr lIns="0" tIns="25602" rIns="0" bIns="0" anchor="ctr"/>
          <a:lstStyle/>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t>Volume, pitch, diction, enunciation, projection, and inflection</a:t>
            </a:r>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CA" dirty="0"/>
              <a:t>Vocal warm-up activities: tongue twisters, occasions, projections, inflections </a:t>
            </a:r>
            <a:r>
              <a:rPr lang="en-CA" i="1" dirty="0"/>
              <a:t>etc.</a:t>
            </a:r>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i="1"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CA" i="1"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396001" y="1036909"/>
            <a:ext cx="8105760" cy="4470229"/>
          </a:xfrm>
          <a:prstGeom prst="rect">
            <a:avLst/>
          </a:prstGeom>
          <a:noFill/>
          <a:ln w="9525">
            <a:noFill/>
            <a:round/>
            <a:headEnd/>
            <a:tailEnd/>
          </a:ln>
          <a:effectLst/>
        </p:spPr>
        <p:txBody>
          <a:bodyPr wrap="none" lIns="81639" tIns="53555" rIns="81639" bIns="40820"/>
          <a:lstStyle/>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sz="2000" b="1" i="1" dirty="0">
                <a:latin typeface="Times New Roman" pitchFamily="16" charset="0"/>
              </a:rPr>
              <a:t>Don't Hit Your Students... Hit The Outcomes: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Provides the opportunity for students to acquire and synthesize learning in all curriculum areas.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3. 	Interact with sensitivity and respect, considering the situation, audience and purpose.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4.	Select, read, and view with understanding a range of literature, information, 	media and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            visual texts.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5. 	Interpret, select and combine information using a variety of strategies, resources and</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	technologies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7.	Respond critically to a range of texts, applying their understanding of language, form</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	and genre.</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latin typeface="Times New Roman" pitchFamily="16" charset="0"/>
            </a:endParaRP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8. 	Use writing and other ways of representing to explore, clarify and reflect on their</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       thoughts, feeling, experiences, and </a:t>
            </a:r>
            <a:r>
              <a:rPr lang="en-CA" dirty="0" err="1">
                <a:latin typeface="Times New Roman" pitchFamily="16" charset="0"/>
              </a:rPr>
              <a:t>learnings</a:t>
            </a:r>
            <a:r>
              <a:rPr lang="en-CA" dirty="0">
                <a:latin typeface="Times New Roman" pitchFamily="16" charset="0"/>
              </a:rPr>
              <a:t>; and to use their imaginations.</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The skills and conventions taught through analyzing character and script can also support </a:t>
            </a:r>
          </a:p>
          <a:p>
            <a:pPr>
              <a:lnSpc>
                <a:spcPct val="95000"/>
              </a:lnSpc>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latin typeface="Times New Roman" pitchFamily="16" charset="0"/>
              </a:rPr>
              <a:t>creative writing given available time.</a:t>
            </a:r>
          </a:p>
        </p:txBody>
      </p:sp>
      <p:sp>
        <p:nvSpPr>
          <p:cNvPr id="6146" name="Line 2"/>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6147" name="Line 3"/>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6148" name="Line 4"/>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489600" y="1960046"/>
            <a:ext cx="5421600" cy="2776612"/>
          </a:xfrm>
          <a:prstGeom prst="rect">
            <a:avLst/>
          </a:prstGeom>
          <a:noFill/>
          <a:ln w="9525">
            <a:noFill/>
            <a:round/>
            <a:headEnd/>
            <a:tailEnd/>
          </a:ln>
          <a:effectLst/>
        </p:spPr>
        <p:txBody>
          <a:bodyPr lIns="81639" tIns="55188" rIns="81639" bIns="40820"/>
          <a:lstStyle/>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p>
          <a:p>
            <a:pPr>
              <a:buSzPct val="45000"/>
              <a:buFont typeface="Wingdings" charset="2"/>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t>Most suitable for grades 11 and 12 under the Atlantic Curriculum, aspects can be tailored to suit most grade levels.</a:t>
            </a:r>
          </a:p>
          <a:p>
            <a:pP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endParaRPr lang="en-CA" dirty="0"/>
          </a:p>
          <a:p>
            <a:pPr>
              <a:buSzPct val="45000"/>
              <a:buFont typeface="Wingdings" charset="2"/>
              <a:buChar cha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CA" dirty="0"/>
              <a:t>Giving the students the skills necessary to identify the components of a character can influence their interactions by making them more aware of the distinct </a:t>
            </a:r>
            <a:r>
              <a:rPr lang="en-CA" dirty="0" smtClean="0"/>
              <a:t>personalities and </a:t>
            </a:r>
            <a:r>
              <a:rPr lang="en-CA" dirty="0"/>
              <a:t>needs of those they will meet in their lives. </a:t>
            </a:r>
          </a:p>
        </p:txBody>
      </p:sp>
      <p:pic>
        <p:nvPicPr>
          <p:cNvPr id="7170" name="Picture 2"/>
          <p:cNvPicPr>
            <a:picLocks noChangeAspect="1" noChangeArrowheads="1"/>
          </p:cNvPicPr>
          <p:nvPr/>
        </p:nvPicPr>
        <p:blipFill>
          <a:blip r:embed="rId3"/>
          <a:srcRect/>
          <a:stretch>
            <a:fillRect/>
          </a:stretch>
        </p:blipFill>
        <p:spPr bwMode="auto">
          <a:xfrm>
            <a:off x="5911200" y="979303"/>
            <a:ext cx="2592000" cy="3465004"/>
          </a:xfrm>
          <a:prstGeom prst="rect">
            <a:avLst/>
          </a:prstGeom>
          <a:noFill/>
          <a:ln w="9525">
            <a:noFill/>
            <a:round/>
            <a:headEnd/>
            <a:tailEnd/>
          </a:ln>
          <a:effectLst>
            <a:outerShdw dist="152735" dir="2700000" algn="ctr" rotWithShape="0">
              <a:srgbClr val="808080"/>
            </a:outerShdw>
          </a:effectLst>
        </p:spPr>
      </p:pic>
      <p:pic>
        <p:nvPicPr>
          <p:cNvPr id="7171" name="Picture 3"/>
          <p:cNvPicPr>
            <a:picLocks noChangeAspect="1" noChangeArrowheads="1"/>
          </p:cNvPicPr>
          <p:nvPr/>
        </p:nvPicPr>
        <p:blipFill>
          <a:blip r:embed="rId4"/>
          <a:srcRect/>
          <a:stretch>
            <a:fillRect/>
          </a:stretch>
        </p:blipFill>
        <p:spPr bwMode="auto">
          <a:xfrm>
            <a:off x="6694561" y="3102086"/>
            <a:ext cx="2265120" cy="3102086"/>
          </a:xfrm>
          <a:prstGeom prst="rect">
            <a:avLst/>
          </a:prstGeom>
          <a:noFill/>
          <a:ln w="9525">
            <a:noFill/>
            <a:round/>
            <a:headEnd/>
            <a:tailEnd/>
          </a:ln>
          <a:effectLst>
            <a:outerShdw dist="152735" dir="2700000" algn="ctr" rotWithShape="0">
              <a:srgbClr val="808080"/>
            </a:outerShdw>
          </a:effectLst>
        </p:spPr>
      </p:pic>
      <p:sp>
        <p:nvSpPr>
          <p:cNvPr id="7172" name="Line 4"/>
          <p:cNvSpPr>
            <a:spLocks noChangeShapeType="1"/>
          </p:cNvSpPr>
          <p:nvPr/>
        </p:nvSpPr>
        <p:spPr bwMode="auto">
          <a:xfrm>
            <a:off x="162721" y="653828"/>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7173" name="Line 5"/>
          <p:cNvSpPr>
            <a:spLocks noChangeShapeType="1"/>
          </p:cNvSpPr>
          <p:nvPr/>
        </p:nvSpPr>
        <p:spPr bwMode="auto">
          <a:xfrm>
            <a:off x="162721" y="587581"/>
            <a:ext cx="8652960" cy="1441"/>
          </a:xfrm>
          <a:prstGeom prst="line">
            <a:avLst/>
          </a:prstGeom>
          <a:noFill/>
          <a:ln w="18000">
            <a:solidFill>
              <a:srgbClr val="280099"/>
            </a:solidFill>
            <a:round/>
            <a:headEnd/>
            <a:tailEnd/>
          </a:ln>
          <a:effectLst/>
        </p:spPr>
        <p:txBody>
          <a:bodyPr lIns="82945" tIns="41473" rIns="82945" bIns="41473"/>
          <a:lstStyle/>
          <a:p>
            <a:endParaRPr lang="en-CA"/>
          </a:p>
        </p:txBody>
      </p:sp>
      <p:sp>
        <p:nvSpPr>
          <p:cNvPr id="7174" name="Line 6"/>
          <p:cNvSpPr>
            <a:spLocks noChangeShapeType="1"/>
          </p:cNvSpPr>
          <p:nvPr/>
        </p:nvSpPr>
        <p:spPr bwMode="auto">
          <a:xfrm>
            <a:off x="326881" y="162738"/>
            <a:ext cx="1440" cy="6531085"/>
          </a:xfrm>
          <a:prstGeom prst="line">
            <a:avLst/>
          </a:prstGeom>
          <a:noFill/>
          <a:ln w="9360">
            <a:solidFill>
              <a:srgbClr val="280099"/>
            </a:solidFill>
            <a:round/>
            <a:headEnd/>
            <a:tailEnd/>
          </a:ln>
          <a:effectLst/>
        </p:spPr>
        <p:txBody>
          <a:bodyPr lIns="82945" tIns="41473" rIns="82945" bIns="41473"/>
          <a:lstStyle/>
          <a:p>
            <a:endParaRPr lang="en-CA"/>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156</TotalTime>
  <Words>1367</Words>
  <Application>Microsoft Macintosh PowerPoint</Application>
  <PresentationFormat>On-screen Show (4:3)</PresentationFormat>
  <Paragraphs>333</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Focus</vt:lpstr>
      <vt:lpstr>Slide 1</vt:lpstr>
      <vt:lpstr>Slide 2</vt:lpstr>
      <vt:lpstr>Slide 3</vt:lpstr>
      <vt:lpstr>What is Readers Theatre</vt:lpstr>
      <vt:lpstr>Why Readers Theatre</vt:lpstr>
      <vt:lpstr>Readers Theatre Introduction</vt:lpstr>
      <vt:lpstr>Voice</vt:lpstr>
      <vt:lpstr>Slide 8</vt:lpstr>
      <vt:lpstr>Slide 9</vt:lpstr>
      <vt:lpstr>Slide 10</vt:lpstr>
      <vt:lpstr>Slide 11</vt:lpstr>
      <vt:lpstr>Slide 12</vt:lpstr>
      <vt:lpstr>Slide 13</vt:lpstr>
      <vt:lpstr>Where Do I Go Onstage?</vt:lpstr>
      <vt:lpstr>How to Talk Like a Director!</vt:lpstr>
      <vt:lpstr>How to Talk Like a Director!</vt:lpstr>
      <vt:lpstr>How to Talk Like a Director!</vt:lpstr>
      <vt:lpstr>How Should I Behave?</vt:lpstr>
      <vt:lpstr>Do You Have Any Acting Tips?</vt:lpstr>
      <vt:lpstr>Slide 20</vt:lpstr>
      <vt:lpstr>Reasons to use Dramatic  Performance in the Classroom</vt:lpstr>
      <vt:lpstr>Links to the Curriculum</vt:lpstr>
      <vt:lpstr>Activities</vt:lpstr>
      <vt:lpstr>Activities Continued...</vt:lpstr>
      <vt:lpstr>In Class Activity</vt:lpstr>
      <vt:lpstr>Assessment</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crimmins</dc:creator>
  <cp:lastModifiedBy>Kyle</cp:lastModifiedBy>
  <cp:revision>5</cp:revision>
  <dcterms:created xsi:type="dcterms:W3CDTF">2009-12-05T22:03:23Z</dcterms:created>
  <dcterms:modified xsi:type="dcterms:W3CDTF">2010-02-22T22:28:08Z</dcterms:modified>
</cp:coreProperties>
</file>